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53"/>
  </p:notesMasterIdLst>
  <p:sldIdLst>
    <p:sldId id="257" r:id="rId3"/>
    <p:sldId id="585" r:id="rId4"/>
    <p:sldId id="580" r:id="rId5"/>
    <p:sldId id="293" r:id="rId6"/>
    <p:sldId id="618" r:id="rId7"/>
    <p:sldId id="581" r:id="rId8"/>
    <p:sldId id="301" r:id="rId9"/>
    <p:sldId id="304" r:id="rId10"/>
    <p:sldId id="329" r:id="rId11"/>
    <p:sldId id="584" r:id="rId12"/>
    <p:sldId id="336" r:id="rId13"/>
    <p:sldId id="582" r:id="rId14"/>
    <p:sldId id="332" r:id="rId15"/>
    <p:sldId id="583" r:id="rId16"/>
    <p:sldId id="322" r:id="rId17"/>
    <p:sldId id="617" r:id="rId18"/>
    <p:sldId id="272" r:id="rId19"/>
    <p:sldId id="525" r:id="rId20"/>
    <p:sldId id="271" r:id="rId21"/>
    <p:sldId id="526" r:id="rId22"/>
    <p:sldId id="530" r:id="rId23"/>
    <p:sldId id="531" r:id="rId24"/>
    <p:sldId id="619" r:id="rId25"/>
    <p:sldId id="280" r:id="rId26"/>
    <p:sldId id="282" r:id="rId27"/>
    <p:sldId id="276" r:id="rId28"/>
    <p:sldId id="558" r:id="rId29"/>
    <p:sldId id="556" r:id="rId30"/>
    <p:sldId id="594" r:id="rId31"/>
    <p:sldId id="292" r:id="rId32"/>
    <p:sldId id="615" r:id="rId33"/>
    <p:sldId id="500" r:id="rId34"/>
    <p:sldId id="616" r:id="rId35"/>
    <p:sldId id="537" r:id="rId36"/>
    <p:sldId id="564" r:id="rId37"/>
    <p:sldId id="565" r:id="rId38"/>
    <p:sldId id="566" r:id="rId39"/>
    <p:sldId id="567" r:id="rId40"/>
    <p:sldId id="568" r:id="rId41"/>
    <p:sldId id="569" r:id="rId42"/>
    <p:sldId id="570" r:id="rId43"/>
    <p:sldId id="571" r:id="rId44"/>
    <p:sldId id="572" r:id="rId45"/>
    <p:sldId id="573" r:id="rId46"/>
    <p:sldId id="574" r:id="rId47"/>
    <p:sldId id="590" r:id="rId48"/>
    <p:sldId id="591" r:id="rId49"/>
    <p:sldId id="575" r:id="rId50"/>
    <p:sldId id="592" r:id="rId51"/>
    <p:sldId id="59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139AAE-6B2C-134A-8B45-247D5A84AF3C}">
          <p14:sldIdLst>
            <p14:sldId id="257"/>
            <p14:sldId id="585"/>
            <p14:sldId id="580"/>
            <p14:sldId id="293"/>
            <p14:sldId id="618"/>
            <p14:sldId id="581"/>
            <p14:sldId id="301"/>
            <p14:sldId id="304"/>
            <p14:sldId id="329"/>
            <p14:sldId id="584"/>
            <p14:sldId id="336"/>
            <p14:sldId id="582"/>
            <p14:sldId id="332"/>
            <p14:sldId id="583"/>
            <p14:sldId id="322"/>
            <p14:sldId id="617"/>
            <p14:sldId id="272"/>
            <p14:sldId id="525"/>
            <p14:sldId id="271"/>
            <p14:sldId id="526"/>
            <p14:sldId id="530"/>
            <p14:sldId id="531"/>
            <p14:sldId id="619"/>
            <p14:sldId id="280"/>
            <p14:sldId id="282"/>
            <p14:sldId id="276"/>
            <p14:sldId id="558"/>
            <p14:sldId id="556"/>
            <p14:sldId id="594"/>
            <p14:sldId id="292"/>
            <p14:sldId id="615"/>
            <p14:sldId id="500"/>
            <p14:sldId id="616"/>
          </p14:sldIdLst>
        </p14:section>
        <p14:section name="Appendix - ResSim WQ" id="{F292827F-A267-B041-B7DF-20B24A77795A}">
          <p14:sldIdLst>
            <p14:sldId id="537"/>
            <p14:sldId id="564"/>
            <p14:sldId id="565"/>
            <p14:sldId id="566"/>
            <p14:sldId id="567"/>
            <p14:sldId id="568"/>
            <p14:sldId id="569"/>
            <p14:sldId id="570"/>
            <p14:sldId id="571"/>
            <p14:sldId id="572"/>
            <p14:sldId id="573"/>
            <p14:sldId id="574"/>
            <p14:sldId id="590"/>
            <p14:sldId id="591"/>
            <p14:sldId id="575"/>
            <p14:sldId id="592"/>
            <p14:sldId id="5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20"/>
    <p:restoredTop sz="96327"/>
  </p:normalViewPr>
  <p:slideViewPr>
    <p:cSldViewPr snapToGrid="0" snapToObjects="1">
      <p:cViewPr varScale="1">
        <p:scale>
          <a:sx n="117" d="100"/>
          <a:sy n="117" d="100"/>
        </p:scale>
        <p:origin x="17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1A35D-C4CD-0C4C-B3DB-ACDBE9943CD8}" type="datetimeFigureOut">
              <a:rPr lang="en-US" smtClean="0"/>
              <a:t>9/26/22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8761E-7AF5-3446-9B62-04D975AECC52}" type="slidenum">
              <a:rPr lang="en-US" smtClean="0"/>
              <a:t>‹#›</a:t>
            </a:fld>
            <a:endParaRPr lang="en-US"/>
          </a:p>
        </p:txBody>
      </p:sp>
    </p:spTree>
    <p:extLst>
      <p:ext uri="{BB962C8B-B14F-4D97-AF65-F5344CB8AC3E}">
        <p14:creationId xmlns:p14="http://schemas.microsoft.com/office/powerpoint/2010/main" val="103044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t>Management of river temperature in region of critical fish habitat</a:t>
            </a:r>
          </a:p>
          <a:p>
            <a:pPr marL="171450" indent="-171450">
              <a:buFont typeface="Arial" panose="020B0604020202020204" pitchFamily="34" charset="0"/>
              <a:buChar char="•"/>
            </a:pPr>
            <a:r>
              <a:rPr lang="en-US" sz="1200"/>
              <a:t>A primary modeling objective is to establish release temperature targets for optimum cold water pool management</a:t>
            </a:r>
          </a:p>
          <a:p>
            <a:pPr marL="171450" indent="-171450">
              <a:buFont typeface="Arial" panose="020B0604020202020204" pitchFamily="34" charset="0"/>
              <a:buChar char="•"/>
            </a:pPr>
            <a:r>
              <a:rPr lang="en-US" sz="1200"/>
              <a:t>Shasta Temperature Control Device operation (TCD) is a key element of the model</a:t>
            </a:r>
          </a:p>
          <a:p>
            <a:pPr marL="171450" indent="-171450">
              <a:buFont typeface="Arial" panose="020B0604020202020204" pitchFamily="34" charset="0"/>
              <a:buChar char="•"/>
            </a:pPr>
            <a:r>
              <a:rPr lang="en-US" sz="1200"/>
              <a:t>HEC-ResSim-WQ will replace legacy HEC-5Q model</a:t>
            </a:r>
          </a:p>
          <a:p>
            <a:pPr marL="171450" indent="-171450">
              <a:buFont typeface="Arial" panose="020B0604020202020204" pitchFamily="34" charset="0"/>
              <a:buChar char="•"/>
            </a:pPr>
            <a:r>
              <a:rPr lang="en-US" sz="1200"/>
              <a:t>Final model will include Shasta, Keswick, Trinity, Lewiston, and Whiskeytown reservoirs along with connecting river segments and tunnels</a:t>
            </a:r>
          </a:p>
        </p:txBody>
      </p:sp>
      <p:sp>
        <p:nvSpPr>
          <p:cNvPr id="4" name="Slide Number Placeholder 3"/>
          <p:cNvSpPr>
            <a:spLocks noGrp="1"/>
          </p:cNvSpPr>
          <p:nvPr>
            <p:ph type="sldNum" sz="quarter" idx="5"/>
          </p:nvPr>
        </p:nvSpPr>
        <p:spPr/>
        <p:txBody>
          <a:bodyPr/>
          <a:lstStyle/>
          <a:p>
            <a:pPr>
              <a:defRPr/>
            </a:pPr>
            <a:fld id="{146204F0-6891-43ED-B78D-50F4FC9D77C1}" type="slidenum">
              <a:rPr lang="en-US" smtClean="0"/>
              <a:pPr>
                <a:defRPr/>
              </a:pPr>
              <a:t>14</a:t>
            </a:fld>
            <a:endParaRPr lang="en-US"/>
          </a:p>
        </p:txBody>
      </p:sp>
    </p:spTree>
    <p:extLst>
      <p:ext uri="{BB962C8B-B14F-4D97-AF65-F5344CB8AC3E}">
        <p14:creationId xmlns:p14="http://schemas.microsoft.com/office/powerpoint/2010/main" val="198778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6204F0-6891-43ED-B78D-50F4FC9D77C1}" type="slidenum">
              <a:rPr lang="en-US" smtClean="0"/>
              <a:pPr>
                <a:defRPr/>
              </a:pPr>
              <a:t>15</a:t>
            </a:fld>
            <a:endParaRPr lang="en-US"/>
          </a:p>
        </p:txBody>
      </p:sp>
    </p:spTree>
    <p:extLst>
      <p:ext uri="{BB962C8B-B14F-4D97-AF65-F5344CB8AC3E}">
        <p14:creationId xmlns:p14="http://schemas.microsoft.com/office/powerpoint/2010/main" val="440862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9D90BD62-EB20-4A76-BEAC-DE4C51D0CD54}"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459" name="Rectangle 2"/>
          <p:cNvSpPr>
            <a:spLocks noGrp="1" noRot="1" noChangeAspect="1" noChangeArrowheads="1" noTextEdit="1"/>
          </p:cNvSpPr>
          <p:nvPr>
            <p:ph type="sldImg"/>
          </p:nvPr>
        </p:nvSpPr>
        <p:spPr>
          <a:xfrm>
            <a:off x="327025" y="719138"/>
            <a:ext cx="6637338" cy="3733800"/>
          </a:xfrm>
          <a:ln/>
        </p:spPr>
      </p:sp>
      <p:sp>
        <p:nvSpPr>
          <p:cNvPr id="19460" name="Rectangle 3"/>
          <p:cNvSpPr>
            <a:spLocks noGrp="1" noChangeArrowheads="1"/>
          </p:cNvSpPr>
          <p:nvPr>
            <p:ph type="body" idx="1"/>
          </p:nvPr>
        </p:nvSpPr>
        <p:spPr>
          <a:xfrm>
            <a:off x="976314" y="4560889"/>
            <a:ext cx="5362575" cy="4321175"/>
          </a:xfrm>
          <a:noFill/>
          <a:ln/>
        </p:spPr>
        <p:txBody>
          <a:bodyPr/>
          <a:lstStyle/>
          <a:p>
            <a:pPr eaLnBrk="1" hangingPunct="1"/>
            <a:r>
              <a:rPr lang="en-US"/>
              <a:t>CE-QUAL is from the EPA (numerical methods for constituent transport and fate)</a:t>
            </a:r>
          </a:p>
          <a:p>
            <a:pPr eaLnBrk="1" hangingPunct="1"/>
            <a:r>
              <a:rPr lang="en-US"/>
              <a:t>ERDC develop RIV1 that used CE-QUAL transport interaction</a:t>
            </a:r>
          </a:p>
          <a:p>
            <a:pPr eaLnBrk="1" hangingPunct="1"/>
            <a:endParaRPr lang="en-US"/>
          </a:p>
          <a:p>
            <a:pPr eaLnBrk="1" hangingPunct="1"/>
            <a:r>
              <a:rPr lang="en-US"/>
              <a:t>RIV1 numberical scheme wasn’t going to work in RAS had to come up with a different one.  Finite difference scheme is different that of RIV1</a:t>
            </a:r>
          </a:p>
          <a:p>
            <a:pPr eaLnBrk="1" hangingPunct="1"/>
            <a:r>
              <a:rPr lang="en-US"/>
              <a:t>variable grid spacing, variable timestep</a:t>
            </a:r>
          </a:p>
          <a:p>
            <a:pPr eaLnBrk="1" hangingPunct="1"/>
            <a:endParaRPr lang="en-US"/>
          </a:p>
        </p:txBody>
      </p:sp>
    </p:spTree>
    <p:extLst>
      <p:ext uri="{BB962C8B-B14F-4D97-AF65-F5344CB8AC3E}">
        <p14:creationId xmlns:p14="http://schemas.microsoft.com/office/powerpoint/2010/main" val="351416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US" sz="2400"/>
          </a:p>
          <a:p>
            <a:endParaRPr lang="en-US"/>
          </a:p>
        </p:txBody>
      </p:sp>
      <p:sp>
        <p:nvSpPr>
          <p:cNvPr id="4" name="Header Placeholder 3"/>
          <p:cNvSpPr>
            <a:spLocks noGrp="1"/>
          </p:cNvSpPr>
          <p:nvPr>
            <p:ph type="hdr" sz="quarter" idx="10"/>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Water Resources Data Management with HEC-DSSVue</a:t>
            </a:r>
          </a:p>
        </p:txBody>
      </p:sp>
      <p:sp>
        <p:nvSpPr>
          <p:cNvPr id="5" name="Date Placeholder 4"/>
          <p:cNvSpPr>
            <a:spLocks noGrp="1"/>
          </p:cNvSpPr>
          <p:nvPr>
            <p:ph type="dt" idx="11"/>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L-3.4</a:t>
            </a:r>
          </a:p>
        </p:txBody>
      </p:sp>
      <p:sp>
        <p:nvSpPr>
          <p:cNvPr id="6" name="Footer Placeholder 5"/>
          <p:cNvSpPr>
            <a:spLocks noGrp="1"/>
          </p:cNvSpPr>
          <p:nvPr>
            <p:ph type="ftr" sz="quarter" idx="12"/>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L-09/152-13/Steissberg</a:t>
            </a:r>
          </a:p>
        </p:txBody>
      </p:sp>
      <p:sp>
        <p:nvSpPr>
          <p:cNvPr id="7" name="Slide Number Placeholder 6"/>
          <p:cNvSpPr>
            <a:spLocks noGrp="1"/>
          </p:cNvSpPr>
          <p:nvPr>
            <p:ph type="sldNum" sz="quarter" idx="13"/>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2F921D7A-E6AE-4FD2-93E8-7F155EF4EDF0}"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5056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358A6337-F6A7-41A3-BABC-33D77E20CD8C}"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21507" name="Rectangle 2"/>
          <p:cNvSpPr>
            <a:spLocks noGrp="1" noRot="1" noChangeAspect="1" noChangeArrowheads="1" noTextEdit="1"/>
          </p:cNvSpPr>
          <p:nvPr>
            <p:ph type="sldImg"/>
          </p:nvPr>
        </p:nvSpPr>
        <p:spPr>
          <a:xfrm>
            <a:off x="457200" y="719138"/>
            <a:ext cx="6400800" cy="3600450"/>
          </a:xfrm>
          <a:ln/>
        </p:spPr>
      </p:sp>
      <p:sp>
        <p:nvSpPr>
          <p:cNvPr id="21508" name="Rectangle 3"/>
          <p:cNvSpPr>
            <a:spLocks noGrp="1" noChangeArrowheads="1"/>
          </p:cNvSpPr>
          <p:nvPr>
            <p:ph type="body" idx="1"/>
          </p:nvPr>
        </p:nvSpPr>
        <p:spPr>
          <a:noFill/>
          <a:ln/>
        </p:spPr>
        <p:txBody>
          <a:bodyPr/>
          <a:lstStyle/>
          <a:p>
            <a:pPr eaLnBrk="1" hangingPunct="1"/>
            <a:r>
              <a:rPr lang="en-US"/>
              <a:t>summary of multiple data sources at right</a:t>
            </a:r>
          </a:p>
        </p:txBody>
      </p:sp>
    </p:spTree>
    <p:extLst>
      <p:ext uri="{BB962C8B-B14F-4D97-AF65-F5344CB8AC3E}">
        <p14:creationId xmlns:p14="http://schemas.microsoft.com/office/powerpoint/2010/main" val="1902478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7045C42D-78C3-471D-9C97-1AD37CA4A0DD}"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27651" name="Rectangle 2"/>
          <p:cNvSpPr>
            <a:spLocks noGrp="1" noRot="1" noChangeAspect="1" noChangeArrowheads="1" noTextEdit="1"/>
          </p:cNvSpPr>
          <p:nvPr>
            <p:ph type="sldImg"/>
          </p:nvPr>
        </p:nvSpPr>
        <p:spPr>
          <a:xfrm>
            <a:off x="457200" y="719138"/>
            <a:ext cx="6400800" cy="3600450"/>
          </a:xfrm>
          <a:ln/>
        </p:spPr>
      </p:sp>
      <p:sp>
        <p:nvSpPr>
          <p:cNvPr id="27652" name="Rectangle 3"/>
          <p:cNvSpPr>
            <a:spLocks noGrp="1" noChangeArrowheads="1"/>
          </p:cNvSpPr>
          <p:nvPr>
            <p:ph type="body" idx="1"/>
          </p:nvPr>
        </p:nvSpPr>
        <p:spPr>
          <a:noFill/>
          <a:ln/>
        </p:spPr>
        <p:txBody>
          <a:bodyPr/>
          <a:lstStyle/>
          <a:p>
            <a:pPr eaLnBrk="1" hangingPunct="1"/>
            <a:r>
              <a:rPr lang="en-US"/>
              <a:t>a NODE is defined at the reduction of temperature range experienced at a particular location</a:t>
            </a:r>
          </a:p>
          <a:p>
            <a:pPr eaLnBrk="1" hangingPunct="1"/>
            <a:r>
              <a:rPr lang="en-US"/>
              <a:t>a NODE is at 80000 and 500</a:t>
            </a:r>
          </a:p>
          <a:p>
            <a:pPr eaLnBrk="1" hangingPunct="1"/>
            <a:endParaRPr lang="en-US"/>
          </a:p>
          <a:p>
            <a:pPr eaLnBrk="1" hangingPunct="1"/>
            <a:r>
              <a:rPr lang="en-US"/>
              <a:t>no matter when water leave reservoir experience same temperature at 24hr travel time</a:t>
            </a:r>
          </a:p>
        </p:txBody>
      </p:sp>
    </p:spTree>
    <p:extLst>
      <p:ext uri="{BB962C8B-B14F-4D97-AF65-F5344CB8AC3E}">
        <p14:creationId xmlns:p14="http://schemas.microsoft.com/office/powerpoint/2010/main" val="1102042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204F0-6891-43ED-B78D-50F4FC9D77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572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146204F0-6891-43ED-B78D-50F4FC9D77C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98645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a:p>
        </p:txBody>
      </p:sp>
    </p:spTree>
    <p:extLst>
      <p:ext uri="{BB962C8B-B14F-4D97-AF65-F5344CB8AC3E}">
        <p14:creationId xmlns:p14="http://schemas.microsoft.com/office/powerpoint/2010/main" val="3576831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a:p>
        </p:txBody>
      </p:sp>
    </p:spTree>
    <p:extLst>
      <p:ext uri="{BB962C8B-B14F-4D97-AF65-F5344CB8AC3E}">
        <p14:creationId xmlns:p14="http://schemas.microsoft.com/office/powerpoint/2010/main" val="372242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a:p>
        </p:txBody>
      </p:sp>
    </p:spTree>
    <p:extLst>
      <p:ext uri="{BB962C8B-B14F-4D97-AF65-F5344CB8AC3E}">
        <p14:creationId xmlns:p14="http://schemas.microsoft.com/office/powerpoint/2010/main" val="1175040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6204F0-6891-43ED-B78D-50F4FC9D77C1}" type="slidenum">
              <a:rPr lang="en-US" smtClean="0"/>
              <a:pPr>
                <a:defRPr/>
              </a:pPr>
              <a:t>9</a:t>
            </a:fld>
            <a:endParaRPr lang="en-US"/>
          </a:p>
        </p:txBody>
      </p:sp>
    </p:spTree>
    <p:extLst>
      <p:ext uri="{BB962C8B-B14F-4D97-AF65-F5344CB8AC3E}">
        <p14:creationId xmlns:p14="http://schemas.microsoft.com/office/powerpoint/2010/main" val="1043464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6204F0-6891-43ED-B78D-50F4FC9D77C1}" type="slidenum">
              <a:rPr lang="en-US" smtClean="0"/>
              <a:pPr>
                <a:defRPr/>
              </a:pPr>
              <a:t>10</a:t>
            </a:fld>
            <a:endParaRPr lang="en-US"/>
          </a:p>
        </p:txBody>
      </p:sp>
    </p:spTree>
    <p:extLst>
      <p:ext uri="{BB962C8B-B14F-4D97-AF65-F5344CB8AC3E}">
        <p14:creationId xmlns:p14="http://schemas.microsoft.com/office/powerpoint/2010/main" val="194079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Understanding impacts of Lake Mendocino, Lake Sonoma, and temporary diversion dams on temperature and dissolved oxygen throughout the Russian River System</a:t>
            </a: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Phytoplankton has an important impact on light penetration in the reservoirs which impact stratification</a:t>
            </a: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Benthic algae has an important impact on diurnal variation in dissolved oxygen in the river reaches</a:t>
            </a: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HEC-ResSim-WQ will replace the legacy HEC-5Q model</a:t>
            </a:r>
          </a:p>
          <a:p>
            <a:endParaRPr lang="en-US"/>
          </a:p>
        </p:txBody>
      </p:sp>
      <p:sp>
        <p:nvSpPr>
          <p:cNvPr id="4" name="Slide Number Placeholder 3"/>
          <p:cNvSpPr>
            <a:spLocks noGrp="1"/>
          </p:cNvSpPr>
          <p:nvPr>
            <p:ph type="sldNum" sz="quarter" idx="5"/>
          </p:nvPr>
        </p:nvSpPr>
        <p:spPr/>
        <p:txBody>
          <a:bodyPr/>
          <a:lstStyle/>
          <a:p>
            <a:pPr>
              <a:defRPr/>
            </a:pPr>
            <a:fld id="{146204F0-6891-43ED-B78D-50F4FC9D77C1}" type="slidenum">
              <a:rPr lang="en-US" smtClean="0"/>
              <a:pPr>
                <a:defRPr/>
              </a:pPr>
              <a:t>11</a:t>
            </a:fld>
            <a:endParaRPr lang="en-US"/>
          </a:p>
        </p:txBody>
      </p:sp>
    </p:spTree>
    <p:extLst>
      <p:ext uri="{BB962C8B-B14F-4D97-AF65-F5344CB8AC3E}">
        <p14:creationId xmlns:p14="http://schemas.microsoft.com/office/powerpoint/2010/main" val="141658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Understanding impacts of Lake Mendocino, Lake Sonoma, and temporary diversion dams on temperature and dissolved oxygen throughout the Russian River System</a:t>
            </a: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Phytoplankton has an important impact on light penetration in the reservoirs which impact stratification</a:t>
            </a: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Benthic algae has an important impact on diurnal variation in dissolved oxygen in the river reaches</a:t>
            </a: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HEC-ResSim-WQ will replace the legacy HEC-5Q model</a:t>
            </a:r>
          </a:p>
          <a:p>
            <a:endParaRPr lang="en-US"/>
          </a:p>
        </p:txBody>
      </p:sp>
      <p:sp>
        <p:nvSpPr>
          <p:cNvPr id="4" name="Slide Number Placeholder 3"/>
          <p:cNvSpPr>
            <a:spLocks noGrp="1"/>
          </p:cNvSpPr>
          <p:nvPr>
            <p:ph type="sldNum" sz="quarter" idx="5"/>
          </p:nvPr>
        </p:nvSpPr>
        <p:spPr/>
        <p:txBody>
          <a:bodyPr/>
          <a:lstStyle/>
          <a:p>
            <a:pPr>
              <a:defRPr/>
            </a:pPr>
            <a:fld id="{146204F0-6891-43ED-B78D-50F4FC9D77C1}" type="slidenum">
              <a:rPr lang="en-US" smtClean="0"/>
              <a:pPr>
                <a:defRPr/>
              </a:pPr>
              <a:t>12</a:t>
            </a:fld>
            <a:endParaRPr lang="en-US"/>
          </a:p>
        </p:txBody>
      </p:sp>
    </p:spTree>
    <p:extLst>
      <p:ext uri="{BB962C8B-B14F-4D97-AF65-F5344CB8AC3E}">
        <p14:creationId xmlns:p14="http://schemas.microsoft.com/office/powerpoint/2010/main" val="372819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t>Management of river temperature in region of critical fish habitat</a:t>
            </a:r>
          </a:p>
          <a:p>
            <a:pPr marL="171450" indent="-171450">
              <a:buFont typeface="Arial" panose="020B0604020202020204" pitchFamily="34" charset="0"/>
              <a:buChar char="•"/>
            </a:pPr>
            <a:r>
              <a:rPr lang="en-US" sz="1200"/>
              <a:t>A primary modeling objective is to establish release temperature targets for optimum cold water pool management</a:t>
            </a:r>
          </a:p>
          <a:p>
            <a:pPr marL="171450" indent="-171450">
              <a:buFont typeface="Arial" panose="020B0604020202020204" pitchFamily="34" charset="0"/>
              <a:buChar char="•"/>
            </a:pPr>
            <a:r>
              <a:rPr lang="en-US" sz="1200"/>
              <a:t>Shasta Temperature Control Device operation (TCD) is a key element of the model</a:t>
            </a:r>
          </a:p>
          <a:p>
            <a:pPr marL="171450" indent="-171450">
              <a:buFont typeface="Arial" panose="020B0604020202020204" pitchFamily="34" charset="0"/>
              <a:buChar char="•"/>
            </a:pPr>
            <a:r>
              <a:rPr lang="en-US" sz="1200"/>
              <a:t>HEC-ResSim-WQ will replace legacy HEC-5Q model</a:t>
            </a:r>
          </a:p>
          <a:p>
            <a:pPr marL="171450" indent="-171450">
              <a:buFont typeface="Arial" panose="020B0604020202020204" pitchFamily="34" charset="0"/>
              <a:buChar char="•"/>
            </a:pPr>
            <a:r>
              <a:rPr lang="en-US" sz="1200"/>
              <a:t>Final model will include Shasta, Keswick, Trinity, Lewiston, and Whiskeytown reservoirs along with connecting river segments and tunnels</a:t>
            </a:r>
          </a:p>
        </p:txBody>
      </p:sp>
      <p:sp>
        <p:nvSpPr>
          <p:cNvPr id="4" name="Slide Number Placeholder 3"/>
          <p:cNvSpPr>
            <a:spLocks noGrp="1"/>
          </p:cNvSpPr>
          <p:nvPr>
            <p:ph type="sldNum" sz="quarter" idx="5"/>
          </p:nvPr>
        </p:nvSpPr>
        <p:spPr/>
        <p:txBody>
          <a:bodyPr/>
          <a:lstStyle/>
          <a:p>
            <a:pPr>
              <a:defRPr/>
            </a:pPr>
            <a:fld id="{146204F0-6891-43ED-B78D-50F4FC9D77C1}" type="slidenum">
              <a:rPr lang="en-US" smtClean="0"/>
              <a:pPr>
                <a:defRPr/>
              </a:pPr>
              <a:t>13</a:t>
            </a:fld>
            <a:endParaRPr lang="en-US"/>
          </a:p>
        </p:txBody>
      </p:sp>
    </p:spTree>
    <p:extLst>
      <p:ext uri="{BB962C8B-B14F-4D97-AF65-F5344CB8AC3E}">
        <p14:creationId xmlns:p14="http://schemas.microsoft.com/office/powerpoint/2010/main" val="152652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78882" name="Rectangle 2"/>
          <p:cNvSpPr>
            <a:spLocks noGrp="1" noChangeArrowheads="1"/>
          </p:cNvSpPr>
          <p:nvPr>
            <p:ph type="ctrTitle" sz="quarter"/>
          </p:nvPr>
        </p:nvSpPr>
        <p:spPr>
          <a:xfrm>
            <a:off x="914400" y="1676400"/>
            <a:ext cx="10363200" cy="1828800"/>
          </a:xfrm>
        </p:spPr>
        <p:txBody>
          <a:bodyPr/>
          <a:lstStyle>
            <a:lvl1pPr>
              <a:defRPr/>
            </a:lvl1pPr>
          </a:lstStyle>
          <a:p>
            <a:r>
              <a:rPr lang="en-US"/>
              <a:t>Click to edit Master title style</a:t>
            </a:r>
          </a:p>
        </p:txBody>
      </p:sp>
      <p:sp>
        <p:nvSpPr>
          <p:cNvPr id="378883" name="Rectangle 3"/>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378884" name="Rectangle 4"/>
          <p:cNvSpPr>
            <a:spLocks noGrp="1" noChangeArrowheads="1"/>
          </p:cNvSpPr>
          <p:nvPr>
            <p:ph type="dt" sz="quarter" idx="2"/>
          </p:nvPr>
        </p:nvSpPr>
        <p:spPr>
          <a:xfrm>
            <a:off x="711200" y="6245225"/>
            <a:ext cx="2844800" cy="476250"/>
          </a:xfrm>
        </p:spPr>
        <p:txBody>
          <a:bodyPr/>
          <a:lstStyle>
            <a:lvl1pPr>
              <a:defRPr/>
            </a:lvl1pPr>
          </a:lstStyle>
          <a:p>
            <a:fld id="{539FA89F-703E-4FBC-960D-6F4712E62228}" type="datetime1">
              <a:rPr lang="en-US" smtClean="0"/>
              <a:pPr/>
              <a:t>9/26/22</a:t>
            </a:fld>
            <a:endParaRPr lang="en-US"/>
          </a:p>
        </p:txBody>
      </p:sp>
      <p:sp>
        <p:nvSpPr>
          <p:cNvPr id="378885" name="Rectangle 5"/>
          <p:cNvSpPr>
            <a:spLocks noGrp="1" noChangeArrowheads="1"/>
          </p:cNvSpPr>
          <p:nvPr>
            <p:ph type="ftr" sz="quarter" idx="3"/>
          </p:nvPr>
        </p:nvSpPr>
        <p:spPr/>
        <p:txBody>
          <a:bodyPr/>
          <a:lstStyle>
            <a:lvl1pPr>
              <a:defRPr/>
            </a:lvl1pPr>
          </a:lstStyle>
          <a:p>
            <a:endParaRPr lang="en-US"/>
          </a:p>
        </p:txBody>
      </p:sp>
      <p:sp>
        <p:nvSpPr>
          <p:cNvPr id="378886" name="Rectangle 6"/>
          <p:cNvSpPr>
            <a:spLocks noGrp="1" noChangeArrowheads="1"/>
          </p:cNvSpPr>
          <p:nvPr>
            <p:ph type="sldNum" sz="quarter" idx="4"/>
          </p:nvPr>
        </p:nvSpPr>
        <p:spPr>
          <a:xfrm>
            <a:off x="8636000" y="6245225"/>
            <a:ext cx="2844800" cy="476250"/>
          </a:xfrm>
        </p:spPr>
        <p:txBody>
          <a:bodyPr/>
          <a:lstStyle>
            <a:lvl1pPr>
              <a:defRPr/>
            </a:lvl1pPr>
          </a:lstStyle>
          <a:p>
            <a:fld id="{1EED91ED-7936-4407-8E58-392F8A8FA1F5}" type="slidenum">
              <a:rPr lang="en-US"/>
              <a:pPr/>
              <a:t>‹#›</a:t>
            </a:fld>
            <a:endParaRPr lang="en-US"/>
          </a:p>
        </p:txBody>
      </p:sp>
      <p:pic>
        <p:nvPicPr>
          <p:cNvPr id="1027" name="Picture 3" descr="C:\Users\q0hectes\Desktop\Picture5.png"/>
          <p:cNvPicPr>
            <a:picLocks noChangeAspect="1" noChangeArrowheads="1"/>
          </p:cNvPicPr>
          <p:nvPr userDrawn="1"/>
        </p:nvPicPr>
        <p:blipFill>
          <a:blip r:embed="rId2" cstate="print"/>
          <a:srcRect/>
          <a:stretch>
            <a:fillRect/>
          </a:stretch>
        </p:blipFill>
        <p:spPr bwMode="auto">
          <a:xfrm>
            <a:off x="11660011" y="6572780"/>
            <a:ext cx="520700" cy="268287"/>
          </a:xfrm>
          <a:prstGeom prst="rect">
            <a:avLst/>
          </a:prstGeom>
          <a:noFill/>
          <a:effectLst>
            <a:innerShdw blurRad="63500" dist="50800" dir="10800000">
              <a:prstClr val="black">
                <a:alpha val="50000"/>
              </a:prstClr>
            </a:innerShdw>
            <a:softEdge rad="12700"/>
          </a:effectLst>
        </p:spPr>
      </p:pic>
    </p:spTree>
    <p:extLst>
      <p:ext uri="{BB962C8B-B14F-4D97-AF65-F5344CB8AC3E}">
        <p14:creationId xmlns:p14="http://schemas.microsoft.com/office/powerpoint/2010/main" val="446659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83A4694-B4F8-4B3C-9536-B795894B135B}" type="datetime1">
              <a:rPr lang="en-US" smtClean="0"/>
              <a:pPr/>
              <a:t>9/26/22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6A1F3CC-AE08-48C7-935C-83409D90F4C9}" type="slidenum">
              <a:rPr lang="en-US"/>
              <a:pPr/>
              <a:t>‹#›</a:t>
            </a:fld>
            <a:endParaRPr lang="en-US"/>
          </a:p>
        </p:txBody>
      </p:sp>
    </p:spTree>
    <p:extLst>
      <p:ext uri="{BB962C8B-B14F-4D97-AF65-F5344CB8AC3E}">
        <p14:creationId xmlns:p14="http://schemas.microsoft.com/office/powerpoint/2010/main" val="2881844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81000"/>
            <a:ext cx="27432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81000"/>
            <a:ext cx="80264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681B9BC-7D97-4651-9F18-115957768DA0}" type="datetime1">
              <a:rPr lang="en-US" smtClean="0"/>
              <a:pPr/>
              <a:t>9/26/22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9BA642A-DE25-4075-8AE3-ADF52CA37D38}" type="slidenum">
              <a:rPr lang="en-US"/>
              <a:pPr/>
              <a:t>‹#›</a:t>
            </a:fld>
            <a:endParaRPr lang="en-US"/>
          </a:p>
        </p:txBody>
      </p:sp>
    </p:spTree>
    <p:extLst>
      <p:ext uri="{BB962C8B-B14F-4D97-AF65-F5344CB8AC3E}">
        <p14:creationId xmlns:p14="http://schemas.microsoft.com/office/powerpoint/2010/main" val="292338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808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52542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9AAF-7723-EC46-B19C-599A1528E5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68907-3C30-B44C-8AA5-3864BFE1FE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4CB9CC-07AC-124E-860E-2C7A0F5E334E}"/>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5" name="Footer Placeholder 4">
            <a:extLst>
              <a:ext uri="{FF2B5EF4-FFF2-40B4-BE49-F238E27FC236}">
                <a16:creationId xmlns:a16="http://schemas.microsoft.com/office/drawing/2014/main" id="{C5B65194-6633-894F-8F68-BF06FFEFB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324F1-1628-0145-B622-9878D50B115E}"/>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676861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C128-5A92-D74F-A113-03475BC22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7DE07-8ED4-3940-8D37-261790924C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34F43-0E21-0544-B852-06FE925378CC}"/>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5" name="Footer Placeholder 4">
            <a:extLst>
              <a:ext uri="{FF2B5EF4-FFF2-40B4-BE49-F238E27FC236}">
                <a16:creationId xmlns:a16="http://schemas.microsoft.com/office/drawing/2014/main" id="{8D1D3289-9466-CE46-A5BE-AE337A4D3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9925F-C297-6443-B541-4484E27463AA}"/>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02867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931E-2236-0F44-88D2-35FA227BE8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43F77-448B-7C4D-877F-FF4FC9341B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2D4E4D-03D1-344A-AB63-6CBD0ABCC824}"/>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5" name="Footer Placeholder 4">
            <a:extLst>
              <a:ext uri="{FF2B5EF4-FFF2-40B4-BE49-F238E27FC236}">
                <a16:creationId xmlns:a16="http://schemas.microsoft.com/office/drawing/2014/main" id="{7218159C-8AFD-FB41-8C43-3519A6F7D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90F6C-756B-8945-A365-D2E268A69A1D}"/>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271565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5B2A-7367-BB4B-839E-2E881C93E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48F19-1300-034D-A8FC-8CDB14FA7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280F54-1524-9D4F-BA3C-6820739581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4A14F6-E94C-3548-A17A-E1909B109371}"/>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6" name="Footer Placeholder 5">
            <a:extLst>
              <a:ext uri="{FF2B5EF4-FFF2-40B4-BE49-F238E27FC236}">
                <a16:creationId xmlns:a16="http://schemas.microsoft.com/office/drawing/2014/main" id="{AB615DDC-020A-474E-8475-A048C46BD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CBC8F-A5AC-4145-890A-21203142CEE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664445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DC5A-27F2-4A42-8D6A-C11376DCC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75EBC-645F-1C41-8421-6AC16DD4D5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B84297-2EF1-7349-97F3-304D4D4C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A5D93A-87A0-2D4D-BE10-971F086572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9E5F1D-FE57-9948-8F26-D3D90FFD31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285F8-5656-4641-9288-E7B17E2F6C48}"/>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8" name="Footer Placeholder 7">
            <a:extLst>
              <a:ext uri="{FF2B5EF4-FFF2-40B4-BE49-F238E27FC236}">
                <a16:creationId xmlns:a16="http://schemas.microsoft.com/office/drawing/2014/main" id="{DA230417-72AA-CE40-A8AD-469D0709AC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CAC417-7B72-D345-B973-F23183AC1F1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249292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0596-BE25-EE41-85FF-5511396AC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697325-F316-5743-834C-6457E2BD2BAA}"/>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4" name="Footer Placeholder 3">
            <a:extLst>
              <a:ext uri="{FF2B5EF4-FFF2-40B4-BE49-F238E27FC236}">
                <a16:creationId xmlns:a16="http://schemas.microsoft.com/office/drawing/2014/main" id="{44B548C2-EFD9-0445-94B2-603923D4C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06F22E-746A-C94E-A5DD-927466C4335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55510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762000"/>
          </a:xfrm>
        </p:spPr>
        <p:txBody>
          <a:bodyPr/>
          <a:lstStyle>
            <a:lvl1pPr>
              <a:defRPr sz="3600"/>
            </a:lvl1pPr>
          </a:lstStyle>
          <a:p>
            <a:r>
              <a:rPr lang="en-US" dirty="0"/>
              <a:t>Click to edit Master title style</a:t>
            </a:r>
          </a:p>
        </p:txBody>
      </p:sp>
      <p:sp>
        <p:nvSpPr>
          <p:cNvPr id="3" name="Content Placeholder 2"/>
          <p:cNvSpPr>
            <a:spLocks noGrp="1"/>
          </p:cNvSpPr>
          <p:nvPr>
            <p:ph idx="1"/>
          </p:nvPr>
        </p:nvSpPr>
        <p:spPr>
          <a:xfrm>
            <a:off x="1828800" y="1524000"/>
            <a:ext cx="8534400" cy="4724400"/>
          </a:xfrm>
          <a:solidFill>
            <a:schemeClr val="accent6">
              <a:lumMod val="50000"/>
              <a:alpha val="45000"/>
            </a:schemeClr>
          </a:solidFill>
        </p:spPr>
        <p:txBody>
          <a:bodyPr/>
          <a:lstStyle>
            <a:lvl1pPr>
              <a:buClr>
                <a:srgbClr val="00B0F0"/>
              </a:buClr>
              <a:buSzPct val="120000"/>
              <a:buFont typeface="Arial" pitchFamily="34" charset="0"/>
              <a:buChar char="•"/>
              <a:defRPr sz="2000"/>
            </a:lvl1pPr>
            <a:lvl2pPr>
              <a:buSzPct val="120000"/>
              <a:buFont typeface="Arial" pitchFamily="34" charset="0"/>
              <a:buChar char="•"/>
              <a:defRPr sz="1800"/>
            </a:lvl2pPr>
            <a:lvl3pPr>
              <a:buClr>
                <a:srgbClr val="00B0F0"/>
              </a:buClr>
              <a:buSzPct val="120000"/>
              <a:buFont typeface="Arial" pitchFamily="34" charset="0"/>
              <a:buChar char="•"/>
              <a:defRPr sz="1600"/>
            </a:lvl3pPr>
            <a:lvl4pPr>
              <a:buFont typeface="Courier New" pitchFamily="49" charset="0"/>
              <a:buChar char="o"/>
              <a:defRPr sz="1400"/>
            </a:lvl4pPr>
            <a:lvl5pPr>
              <a:buClr>
                <a:srgbClr val="00B0F0"/>
              </a:buClr>
              <a:buFont typeface="Courier New" pitchFamily="49" charset="0"/>
              <a:buChar char="o"/>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400800"/>
            <a:ext cx="2844800" cy="320675"/>
          </a:xfrm>
        </p:spPr>
        <p:txBody>
          <a:bodyPr/>
          <a:lstStyle>
            <a:lvl1pPr>
              <a:defRPr/>
            </a:lvl1pPr>
          </a:lstStyle>
          <a:p>
            <a:fld id="{3C593294-CFC3-4F9B-9837-8137DD11B3FE}" type="datetime1">
              <a:rPr lang="en-US" smtClean="0"/>
              <a:pPr/>
              <a:t>9/26/22</a:t>
            </a:fld>
            <a:endParaRPr lang="en-US"/>
          </a:p>
        </p:txBody>
      </p:sp>
      <p:sp>
        <p:nvSpPr>
          <p:cNvPr id="5" name="Footer Placeholder 4"/>
          <p:cNvSpPr>
            <a:spLocks noGrp="1"/>
          </p:cNvSpPr>
          <p:nvPr>
            <p:ph type="ftr" sz="quarter" idx="11"/>
          </p:nvPr>
        </p:nvSpPr>
        <p:spPr>
          <a:xfrm>
            <a:off x="4165600" y="6400800"/>
            <a:ext cx="3860800" cy="320675"/>
          </a:xfrm>
        </p:spPr>
        <p:txBody>
          <a:bodyPr/>
          <a:lstStyle>
            <a:lvl1pPr>
              <a:defRPr/>
            </a:lvl1pPr>
          </a:lstStyle>
          <a:p>
            <a:endParaRPr lang="en-US"/>
          </a:p>
        </p:txBody>
      </p:sp>
      <p:sp>
        <p:nvSpPr>
          <p:cNvPr id="6" name="Slide Number Placeholder 5"/>
          <p:cNvSpPr>
            <a:spLocks noGrp="1"/>
          </p:cNvSpPr>
          <p:nvPr>
            <p:ph type="sldNum" sz="quarter" idx="12"/>
          </p:nvPr>
        </p:nvSpPr>
        <p:spPr>
          <a:xfrm>
            <a:off x="8737600" y="6400800"/>
            <a:ext cx="2844800" cy="320675"/>
          </a:xfrm>
        </p:spPr>
        <p:txBody>
          <a:bodyPr/>
          <a:lstStyle>
            <a:lvl1pPr>
              <a:defRPr/>
            </a:lvl1pPr>
          </a:lstStyle>
          <a:p>
            <a:fld id="{2D23EAB1-8EA4-4CE5-A8AE-9AB5B71DF111}" type="slidenum">
              <a:rPr lang="en-US"/>
              <a:pPr/>
              <a:t>‹#›</a:t>
            </a:fld>
            <a:endParaRPr lang="en-US"/>
          </a:p>
        </p:txBody>
      </p:sp>
    </p:spTree>
    <p:extLst>
      <p:ext uri="{BB962C8B-B14F-4D97-AF65-F5344CB8AC3E}">
        <p14:creationId xmlns:p14="http://schemas.microsoft.com/office/powerpoint/2010/main" val="1289337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08C25-7BC6-4D40-B42C-AD3F53A7F35A}"/>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3" name="Footer Placeholder 2">
            <a:extLst>
              <a:ext uri="{FF2B5EF4-FFF2-40B4-BE49-F238E27FC236}">
                <a16:creationId xmlns:a16="http://schemas.microsoft.com/office/drawing/2014/main" id="{899A9D1D-E088-B44B-8414-757966216C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4529BE-2651-6E4C-A43E-8E3F599FDD5C}"/>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27962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F6A-9E73-4949-BF96-446261FC8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FDE165-CA55-6C4C-8C48-B4331F8C3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CDC4B2-E8DD-1449-9718-EA3E6F67D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D476E6-4D76-044B-92AF-51B56F60D7C3}"/>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6" name="Footer Placeholder 5">
            <a:extLst>
              <a:ext uri="{FF2B5EF4-FFF2-40B4-BE49-F238E27FC236}">
                <a16:creationId xmlns:a16="http://schemas.microsoft.com/office/drawing/2014/main" id="{A02C51B7-39BB-974F-A610-E5FDE66FA6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10610-B72A-A141-81D6-F9FE4217D3C5}"/>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155977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121B-4014-F14C-A473-D1C7625B9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372E93-6AA7-E24D-A12A-8EFA7CFF8A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89CCDD-E3DF-F54C-AF43-FE7493038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6098B-1256-0842-ABC6-17FB3134164C}"/>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6" name="Footer Placeholder 5">
            <a:extLst>
              <a:ext uri="{FF2B5EF4-FFF2-40B4-BE49-F238E27FC236}">
                <a16:creationId xmlns:a16="http://schemas.microsoft.com/office/drawing/2014/main" id="{1FA86E31-3A81-A54D-A9A0-80FE6A10F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7482D-330B-394A-A0CF-B90572146CC7}"/>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582190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13E9-A382-F042-AE3C-4ECC8C765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2625C2-1269-F94E-AE6F-5CCD9A1D5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C73C1-4F0C-EC4A-ADA4-DBB9CC1B3488}"/>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5" name="Footer Placeholder 4">
            <a:extLst>
              <a:ext uri="{FF2B5EF4-FFF2-40B4-BE49-F238E27FC236}">
                <a16:creationId xmlns:a16="http://schemas.microsoft.com/office/drawing/2014/main" id="{D269BE7D-40C7-DF4B-861D-B5357BFA5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A52CB-24B7-F946-A445-733E643594E1}"/>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973951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B25D2F-800D-2C45-8755-932F378992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018EBE-1A21-464F-96DA-B420A370E7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36A61-0F82-C740-97D0-0E405487D7AE}"/>
              </a:ext>
            </a:extLst>
          </p:cNvPr>
          <p:cNvSpPr>
            <a:spLocks noGrp="1"/>
          </p:cNvSpPr>
          <p:nvPr>
            <p:ph type="dt" sz="half" idx="10"/>
          </p:nvPr>
        </p:nvSpPr>
        <p:spPr/>
        <p:txBody>
          <a:bodyPr/>
          <a:lstStyle/>
          <a:p>
            <a:fld id="{CCBDED92-0E67-7046-8FEE-F2F1A4613FB6}" type="datetimeFigureOut">
              <a:rPr lang="en-US" smtClean="0"/>
              <a:t>9/26/22</a:t>
            </a:fld>
            <a:endParaRPr lang="en-US"/>
          </a:p>
        </p:txBody>
      </p:sp>
      <p:sp>
        <p:nvSpPr>
          <p:cNvPr id="5" name="Footer Placeholder 4">
            <a:extLst>
              <a:ext uri="{FF2B5EF4-FFF2-40B4-BE49-F238E27FC236}">
                <a16:creationId xmlns:a16="http://schemas.microsoft.com/office/drawing/2014/main" id="{D9BE918F-4FF1-6B46-B5C3-C4CF74170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41E0B-D51F-5542-A555-C04F91123708}"/>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143494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712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1E1CC4C-93AB-4D7D-A4F8-6DA0FEAFB4A7}" type="datetime1">
              <a:rPr lang="en-US" smtClean="0"/>
              <a:pPr/>
              <a:t>9/26/22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0304988-A352-4207-B576-25B1B63A26F0}" type="slidenum">
              <a:rPr lang="en-US"/>
              <a:pPr/>
              <a:t>‹#›</a:t>
            </a:fld>
            <a:endParaRPr lang="en-US"/>
          </a:p>
        </p:txBody>
      </p:sp>
    </p:spTree>
    <p:extLst>
      <p:ext uri="{BB962C8B-B14F-4D97-AF65-F5344CB8AC3E}">
        <p14:creationId xmlns:p14="http://schemas.microsoft.com/office/powerpoint/2010/main" val="3558142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812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2591A3-DE03-40AB-82B2-59A87CAABDCF}" type="datetime1">
              <a:rPr lang="en-US" smtClean="0"/>
              <a:pPr/>
              <a:t>9/26/22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27BFE26-80FD-4DE8-B4F0-E8DB73DC4841}" type="slidenum">
              <a:rPr lang="en-US"/>
              <a:pPr/>
              <a:t>‹#›</a:t>
            </a:fld>
            <a:endParaRPr lang="en-US"/>
          </a:p>
        </p:txBody>
      </p:sp>
    </p:spTree>
    <p:extLst>
      <p:ext uri="{BB962C8B-B14F-4D97-AF65-F5344CB8AC3E}">
        <p14:creationId xmlns:p14="http://schemas.microsoft.com/office/powerpoint/2010/main" val="843525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E2324634-4F7F-4D59-AF52-757921341EBA}" type="datetime1">
              <a:rPr lang="en-US" smtClean="0"/>
              <a:pPr/>
              <a:t>9/26/22</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501733B-FF55-4998-B613-1D0ABD196629}" type="slidenum">
              <a:rPr lang="en-US"/>
              <a:pPr/>
              <a:t>‹#›</a:t>
            </a:fld>
            <a:endParaRPr lang="en-US"/>
          </a:p>
        </p:txBody>
      </p:sp>
    </p:spTree>
    <p:extLst>
      <p:ext uri="{BB962C8B-B14F-4D97-AF65-F5344CB8AC3E}">
        <p14:creationId xmlns:p14="http://schemas.microsoft.com/office/powerpoint/2010/main" val="472908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7DBDE812-DC97-4111-BCD8-329664AB8251}" type="datetime1">
              <a:rPr lang="en-US" smtClean="0"/>
              <a:pPr/>
              <a:t>9/26/22</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3F4BC03-38AD-4953-8380-3B5DC4EE5F5B}" type="slidenum">
              <a:rPr lang="en-US"/>
              <a:pPr/>
              <a:t>‹#›</a:t>
            </a:fld>
            <a:endParaRPr lang="en-US"/>
          </a:p>
        </p:txBody>
      </p:sp>
    </p:spTree>
    <p:extLst>
      <p:ext uri="{BB962C8B-B14F-4D97-AF65-F5344CB8AC3E}">
        <p14:creationId xmlns:p14="http://schemas.microsoft.com/office/powerpoint/2010/main" val="353570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E1B3789-DE1A-408D-B5CF-5523A7E0C5C8}" type="datetime1">
              <a:rPr lang="en-US" smtClean="0"/>
              <a:pPr/>
              <a:t>9/26/22</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1480880D-3A28-4F85-B6F0-EB5C552EF8CA}" type="slidenum">
              <a:rPr lang="en-US"/>
              <a:pPr/>
              <a:t>‹#›</a:t>
            </a:fld>
            <a:endParaRPr lang="en-US"/>
          </a:p>
        </p:txBody>
      </p:sp>
    </p:spTree>
    <p:extLst>
      <p:ext uri="{BB962C8B-B14F-4D97-AF65-F5344CB8AC3E}">
        <p14:creationId xmlns:p14="http://schemas.microsoft.com/office/powerpoint/2010/main" val="6402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0010DA4-E661-424D-8A50-99E5D40FF60C}" type="datetime1">
              <a:rPr lang="en-US" smtClean="0"/>
              <a:pPr/>
              <a:t>9/26/22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651191C-DDA3-48AC-8FCC-CDF496FF754D}" type="slidenum">
              <a:rPr lang="en-US"/>
              <a:pPr/>
              <a:t>‹#›</a:t>
            </a:fld>
            <a:endParaRPr lang="en-US"/>
          </a:p>
        </p:txBody>
      </p:sp>
    </p:spTree>
    <p:extLst>
      <p:ext uri="{BB962C8B-B14F-4D97-AF65-F5344CB8AC3E}">
        <p14:creationId xmlns:p14="http://schemas.microsoft.com/office/powerpoint/2010/main" val="3427705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A64D744-497F-4F4F-B853-A123D38300CA}" type="datetime1">
              <a:rPr lang="en-US" smtClean="0"/>
              <a:pPr/>
              <a:t>9/26/22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A3A7B70-4FE0-484D-BF13-D2BE72F4DA46}" type="slidenum">
              <a:rPr lang="en-US"/>
              <a:pPr/>
              <a:t>‹#›</a:t>
            </a:fld>
            <a:endParaRPr lang="en-US"/>
          </a:p>
        </p:txBody>
      </p:sp>
    </p:spTree>
    <p:extLst>
      <p:ext uri="{BB962C8B-B14F-4D97-AF65-F5344CB8AC3E}">
        <p14:creationId xmlns:p14="http://schemas.microsoft.com/office/powerpoint/2010/main" val="96849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bwMode="auto">
          <a:xfrm>
            <a:off x="609600" y="275735"/>
            <a:ext cx="109728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77859" name="Rectangle 3"/>
          <p:cNvSpPr>
            <a:spLocks noGrp="1" noChangeArrowheads="1"/>
          </p:cNvSpPr>
          <p:nvPr>
            <p:ph type="body" idx="1"/>
          </p:nvPr>
        </p:nvSpPr>
        <p:spPr bwMode="auto">
          <a:xfrm>
            <a:off x="1828800" y="1371600"/>
            <a:ext cx="8534400" cy="4724400"/>
          </a:xfrm>
          <a:prstGeom prst="rect">
            <a:avLst/>
          </a:prstGeom>
          <a:solidFill>
            <a:schemeClr val="accent6">
              <a:lumMod val="50000"/>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78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fld id="{5B4AF1C0-892F-4C1D-BCB7-11AD932CD62F}" type="datetime1">
              <a:rPr lang="en-US" smtClean="0"/>
              <a:pPr/>
              <a:t>9/26/22</a:t>
            </a:fld>
            <a:endParaRPr lang="en-US"/>
          </a:p>
        </p:txBody>
      </p:sp>
      <p:sp>
        <p:nvSpPr>
          <p:cNvPr id="3778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endParaRPr lang="en-US"/>
          </a:p>
        </p:txBody>
      </p:sp>
      <p:sp>
        <p:nvSpPr>
          <p:cNvPr id="37786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charset="0"/>
              </a:defRPr>
            </a:lvl1pPr>
          </a:lstStyle>
          <a:p>
            <a:fld id="{3CE23B70-5BEC-4417-B71A-06EEFC5EC0C2}" type="slidenum">
              <a:rPr lang="en-US"/>
              <a:pPr/>
              <a:t>‹#›</a:t>
            </a:fld>
            <a:endParaRPr lang="en-US"/>
          </a:p>
        </p:txBody>
      </p:sp>
    </p:spTree>
    <p:extLst>
      <p:ext uri="{BB962C8B-B14F-4D97-AF65-F5344CB8AC3E}">
        <p14:creationId xmlns:p14="http://schemas.microsoft.com/office/powerpoint/2010/main" val="1051632771"/>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86" r:id="rId13"/>
  </p:sldLayoutIdLst>
  <p:hf sldNum="0" hdr="0" ftr="0" dt="0"/>
  <p:txStyles>
    <p:title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fontAlgn="base">
        <a:spcBef>
          <a:spcPct val="20000"/>
        </a:spcBef>
        <a:spcAft>
          <a:spcPct val="0"/>
        </a:spcAft>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1000">
              <a:schemeClr val="accent5">
                <a:lumMod val="40000"/>
                <a:lumOff val="60000"/>
              </a:schemeClr>
            </a:gs>
            <a:gs pos="25000">
              <a:schemeClr val="accent5">
                <a:lumMod val="20000"/>
                <a:lumOff val="80000"/>
              </a:schemeClr>
            </a:gs>
            <a:gs pos="0">
              <a:schemeClr val="accent6">
                <a:shade val="30000"/>
                <a:satMod val="115000"/>
                <a:lumMod val="0"/>
                <a:lumOff val="100000"/>
              </a:schemeClr>
            </a:gs>
            <a:gs pos="50000">
              <a:schemeClr val="accent6">
                <a:lumMod val="20000"/>
                <a:lumOff val="80000"/>
                <a:shade val="67500"/>
                <a:satMod val="115000"/>
              </a:schemeClr>
            </a:gs>
            <a:gs pos="100000">
              <a:schemeClr val="accent6">
                <a:lumMod val="20000"/>
                <a:lumOff val="80000"/>
                <a:shade val="100000"/>
                <a:satMod val="115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B0142B-8CDC-474C-8D98-D3E9D3FD4A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095AD-A2AA-E242-8AE8-2F7BE8EE2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5EF11-D0F3-DC48-99BE-C8F922AE4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ED92-0E67-7046-8FEE-F2F1A4613FB6}" type="datetimeFigureOut">
              <a:rPr lang="en-US" smtClean="0"/>
              <a:t>9/26/22</a:t>
            </a:fld>
            <a:endParaRPr lang="en-US"/>
          </a:p>
        </p:txBody>
      </p:sp>
      <p:sp>
        <p:nvSpPr>
          <p:cNvPr id="5" name="Footer Placeholder 4">
            <a:extLst>
              <a:ext uri="{FF2B5EF4-FFF2-40B4-BE49-F238E27FC236}">
                <a16:creationId xmlns:a16="http://schemas.microsoft.com/office/drawing/2014/main" id="{56273F98-86B4-3D49-9E2F-B198707D4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0349A-8111-1F4C-865C-11D16144B8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2924C-FFAE-2643-BD3F-5C66F73FD2A2}" type="slidenum">
              <a:rPr lang="en-US" smtClean="0"/>
              <a:t>‹#›</a:t>
            </a:fld>
            <a:endParaRPr lang="en-US"/>
          </a:p>
        </p:txBody>
      </p:sp>
    </p:spTree>
    <p:extLst>
      <p:ext uri="{BB962C8B-B14F-4D97-AF65-F5344CB8AC3E}">
        <p14:creationId xmlns:p14="http://schemas.microsoft.com/office/powerpoint/2010/main" val="178188934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package" Target="../embeddings/Microsoft_Visio_Drawing.vsdx"/><Relationship Id="rId1" Type="http://schemas.openxmlformats.org/officeDocument/2006/relationships/slideLayout" Target="../slideLayouts/slideLayout13.xml"/><Relationship Id="rId5" Type="http://schemas.openxmlformats.org/officeDocument/2006/relationships/image" Target="../media/image68.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2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2.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76.tiff"/><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318" name="Text Box 30"/>
          <p:cNvSpPr txBox="1">
            <a:spLocks noChangeArrowheads="1"/>
          </p:cNvSpPr>
          <p:nvPr/>
        </p:nvSpPr>
        <p:spPr bwMode="auto">
          <a:xfrm>
            <a:off x="4965430" y="629268"/>
            <a:ext cx="6586491" cy="1286160"/>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defRPr/>
            </a:pPr>
            <a:r>
              <a:rPr lang="en-US" sz="3200" b="1" dirty="0">
                <a:latin typeface="+mj-lt"/>
                <a:ea typeface="+mj-ea"/>
                <a:cs typeface="+mj-cs"/>
              </a:rPr>
              <a:t>Water Temperature and Water Quality Modeling Capabilities in HEC-ResSim and HEC-RAS</a:t>
            </a:r>
            <a:endParaRPr lang="en-US" sz="3200" b="1" dirty="0">
              <a:effectLst>
                <a:outerShdw blurRad="38100" dist="38100" dir="2700000" algn="tl">
                  <a:srgbClr val="C0C0C0"/>
                </a:outerShdw>
              </a:effectLst>
              <a:latin typeface="+mj-lt"/>
              <a:ea typeface="+mj-ea"/>
              <a:cs typeface="+mj-cs"/>
            </a:endParaRPr>
          </a:p>
        </p:txBody>
      </p:sp>
      <p:sp>
        <p:nvSpPr>
          <p:cNvPr id="4" name="Text Box 29">
            <a:extLst>
              <a:ext uri="{FF2B5EF4-FFF2-40B4-BE49-F238E27FC236}">
                <a16:creationId xmlns:a16="http://schemas.microsoft.com/office/drawing/2014/main" id="{739A44BD-3E7F-CA43-994D-8B7B7E03700C}"/>
              </a:ext>
            </a:extLst>
          </p:cNvPr>
          <p:cNvSpPr txBox="1">
            <a:spLocks noChangeArrowheads="1"/>
          </p:cNvSpPr>
          <p:nvPr/>
        </p:nvSpPr>
        <p:spPr bwMode="auto">
          <a:xfrm>
            <a:off x="4965431" y="2231566"/>
            <a:ext cx="6586489" cy="3785419"/>
          </a:xfrm>
          <a:prstGeom prst="rect">
            <a:avLst/>
          </a:prstGeom>
        </p:spPr>
        <p:txBody>
          <a:bodyPr vert="horz" lIns="91440" tIns="45720" rIns="91440" bIns="45720" rtlCol="0">
            <a:normAutofit/>
          </a:bodyPr>
          <a:lstStyle/>
          <a:p>
            <a:pPr>
              <a:lnSpc>
                <a:spcPct val="90000"/>
              </a:lnSpc>
              <a:spcAft>
                <a:spcPts val="600"/>
              </a:spcAft>
            </a:pPr>
            <a:r>
              <a:rPr lang="en-US" dirty="0"/>
              <a:t>Todd E. Steissberg</a:t>
            </a:r>
            <a:r>
              <a:rPr lang="en-US" baseline="30000" dirty="0"/>
              <a:t>1</a:t>
            </a:r>
            <a:r>
              <a:rPr lang="en-US" dirty="0"/>
              <a:t>, Mark Jensen</a:t>
            </a:r>
            <a:r>
              <a:rPr lang="en-US" baseline="30000" dirty="0"/>
              <a:t>2</a:t>
            </a:r>
            <a:r>
              <a:rPr lang="en-US" dirty="0"/>
              <a:t>, Leila Ostadrahimi</a:t>
            </a:r>
            <a:r>
              <a:rPr lang="en-US" baseline="30000" dirty="0"/>
              <a:t>2</a:t>
            </a:r>
            <a:r>
              <a:rPr lang="en-US" dirty="0"/>
              <a:t>, Zhonglong Zhang</a:t>
            </a:r>
            <a:r>
              <a:rPr lang="en-US" baseline="30000" dirty="0"/>
              <a:t>3</a:t>
            </a:r>
            <a:r>
              <a:rPr lang="en-US" dirty="0"/>
              <a:t>, Stephen Andrews</a:t>
            </a:r>
            <a:r>
              <a:rPr lang="en-US" baseline="30000" dirty="0"/>
              <a:t>4</a:t>
            </a:r>
            <a:r>
              <a:rPr lang="en-US" dirty="0"/>
              <a:t>, Billy E. Johnson</a:t>
            </a:r>
            <a:r>
              <a:rPr lang="en-US" baseline="30000" dirty="0"/>
              <a:t>5</a:t>
            </a:r>
            <a:r>
              <a:rPr lang="en-US" dirty="0"/>
              <a:t>,</a:t>
            </a:r>
            <a:r>
              <a:rPr lang="en-US" baseline="30000" dirty="0"/>
              <a:t> </a:t>
            </a:r>
            <a:r>
              <a:rPr lang="en-US" dirty="0"/>
              <a:t>John F. DeGeorge</a:t>
            </a:r>
            <a:r>
              <a:rPr lang="en-US" baseline="30000" dirty="0"/>
              <a:t>4</a:t>
            </a:r>
            <a:r>
              <a:rPr lang="en-US" dirty="0"/>
              <a:t>, and Joan D. Klipsch</a:t>
            </a:r>
            <a:r>
              <a:rPr lang="en-US" baseline="30000" dirty="0"/>
              <a:t>2</a:t>
            </a:r>
          </a:p>
          <a:p>
            <a:pPr>
              <a:lnSpc>
                <a:spcPct val="90000"/>
              </a:lnSpc>
              <a:spcAft>
                <a:spcPts val="600"/>
              </a:spcAft>
            </a:pPr>
            <a:endParaRPr lang="en-US" dirty="0"/>
          </a:p>
          <a:p>
            <a:pPr marL="57150">
              <a:lnSpc>
                <a:spcPct val="90000"/>
              </a:lnSpc>
              <a:spcAft>
                <a:spcPts val="600"/>
              </a:spcAft>
            </a:pPr>
            <a:r>
              <a:rPr lang="en-US" baseline="30000" dirty="0"/>
              <a:t>1</a:t>
            </a:r>
            <a:r>
              <a:rPr lang="en-US" dirty="0"/>
              <a:t>Environmental Laboratory, U.S. Army Engineer Research and 	Development Center (ERDC-EL)</a:t>
            </a:r>
          </a:p>
          <a:p>
            <a:pPr marL="57150">
              <a:lnSpc>
                <a:spcPct val="90000"/>
              </a:lnSpc>
              <a:spcAft>
                <a:spcPts val="600"/>
              </a:spcAft>
            </a:pPr>
            <a:r>
              <a:rPr lang="en-US" baseline="30000" dirty="0"/>
              <a:t>2</a:t>
            </a:r>
            <a:r>
              <a:rPr lang="en-US" dirty="0"/>
              <a:t>Hydrologic Engineering Center, U.S. Army Corps of Engineers </a:t>
            </a:r>
          </a:p>
          <a:p>
            <a:pPr marL="57150">
              <a:lnSpc>
                <a:spcPct val="90000"/>
              </a:lnSpc>
              <a:spcAft>
                <a:spcPts val="600"/>
              </a:spcAft>
            </a:pPr>
            <a:r>
              <a:rPr lang="en-US" baseline="30000" dirty="0"/>
              <a:t>3</a:t>
            </a:r>
            <a:r>
              <a:rPr lang="en-US" dirty="0"/>
              <a:t>Portland State University</a:t>
            </a:r>
          </a:p>
          <a:p>
            <a:pPr marL="57150">
              <a:lnSpc>
                <a:spcPct val="90000"/>
              </a:lnSpc>
              <a:spcAft>
                <a:spcPts val="600"/>
              </a:spcAft>
            </a:pPr>
            <a:r>
              <a:rPr lang="en-US" baseline="30000" dirty="0"/>
              <a:t>4</a:t>
            </a:r>
            <a:r>
              <a:rPr lang="en-US" dirty="0"/>
              <a:t>Resource Management Associates (RMA)</a:t>
            </a:r>
          </a:p>
          <a:p>
            <a:pPr marL="57150">
              <a:lnSpc>
                <a:spcPct val="90000"/>
              </a:lnSpc>
              <a:spcAft>
                <a:spcPts val="600"/>
              </a:spcAft>
            </a:pPr>
            <a:r>
              <a:rPr lang="en-US" baseline="30000" dirty="0"/>
              <a:t>5</a:t>
            </a:r>
            <a:r>
              <a:rPr lang="en-US" dirty="0"/>
              <a:t>LimnoTech, Inc.</a:t>
            </a:r>
          </a:p>
          <a:p>
            <a:pPr marL="57150">
              <a:lnSpc>
                <a:spcPct val="90000"/>
              </a:lnSpc>
              <a:spcAft>
                <a:spcPts val="600"/>
              </a:spcAft>
            </a:pPr>
            <a:endParaRPr lang="en-US" dirty="0"/>
          </a:p>
        </p:txBody>
      </p:sp>
      <p:pic>
        <p:nvPicPr>
          <p:cNvPr id="1026" name="Picture 2" descr="Differences Between Dam and Reservoir">
            <a:extLst>
              <a:ext uri="{FF2B5EF4-FFF2-40B4-BE49-F238E27FC236}">
                <a16:creationId xmlns:a16="http://schemas.microsoft.com/office/drawing/2014/main" id="{6F1AE3E3-D10A-454F-B5EB-582E7C3C9D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73" r="19669" b="-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906819-26DE-AE43-92A2-2C43411633B2}"/>
              </a:ext>
            </a:extLst>
          </p:cNvPr>
          <p:cNvSpPr txBox="1"/>
          <p:nvPr/>
        </p:nvSpPr>
        <p:spPr>
          <a:xfrm>
            <a:off x="4990569" y="6038763"/>
            <a:ext cx="5612117" cy="400110"/>
          </a:xfrm>
          <a:prstGeom prst="rect">
            <a:avLst/>
          </a:prstGeom>
          <a:noFill/>
        </p:spPr>
        <p:txBody>
          <a:bodyPr wrap="square" rtlCol="0">
            <a:spAutoFit/>
          </a:bodyPr>
          <a:lstStyle/>
          <a:p>
            <a:r>
              <a:rPr lang="de-DE" sz="2000" b="1" dirty="0">
                <a:latin typeface="+mj-lt"/>
                <a:ea typeface="+mj-ea"/>
                <a:cs typeface="+mj-cs"/>
              </a:rPr>
              <a:t>September 26, 2022</a:t>
            </a:r>
          </a:p>
        </p:txBody>
      </p:sp>
      <p:grpSp>
        <p:nvGrpSpPr>
          <p:cNvPr id="3" name="Group 2">
            <a:extLst>
              <a:ext uri="{FF2B5EF4-FFF2-40B4-BE49-F238E27FC236}">
                <a16:creationId xmlns:a16="http://schemas.microsoft.com/office/drawing/2014/main" id="{BFA1B163-6174-BC83-D7AE-AD92B4F16469}"/>
              </a:ext>
            </a:extLst>
          </p:cNvPr>
          <p:cNvGrpSpPr/>
          <p:nvPr/>
        </p:nvGrpSpPr>
        <p:grpSpPr>
          <a:xfrm>
            <a:off x="8323995" y="5089288"/>
            <a:ext cx="3658998" cy="1570415"/>
            <a:chOff x="606712" y="938956"/>
            <a:chExt cx="5679307" cy="2437517"/>
          </a:xfrm>
        </p:grpSpPr>
        <p:pic>
          <p:nvPicPr>
            <p:cNvPr id="5" name="Picture 4" descr="Icon&#10;&#10;Description automatically generated with low confidence">
              <a:extLst>
                <a:ext uri="{FF2B5EF4-FFF2-40B4-BE49-F238E27FC236}">
                  <a16:creationId xmlns:a16="http://schemas.microsoft.com/office/drawing/2014/main" id="{F0F5012E-22BA-67BA-1E7B-7060DE03CAB1}"/>
                </a:ext>
              </a:extLst>
            </p:cNvPr>
            <p:cNvPicPr>
              <a:picLocks noChangeAspect="1"/>
            </p:cNvPicPr>
            <p:nvPr/>
          </p:nvPicPr>
          <p:blipFill>
            <a:blip r:embed="rId4"/>
            <a:stretch>
              <a:fillRect/>
            </a:stretch>
          </p:blipFill>
          <p:spPr>
            <a:xfrm>
              <a:off x="686722" y="1048392"/>
              <a:ext cx="1762507" cy="1207562"/>
            </a:xfrm>
            <a:prstGeom prst="rect">
              <a:avLst/>
            </a:prstGeom>
          </p:spPr>
        </p:pic>
        <p:pic>
          <p:nvPicPr>
            <p:cNvPr id="6" name="Picture 5" descr="Text&#10;&#10;Description automatically generated">
              <a:extLst>
                <a:ext uri="{FF2B5EF4-FFF2-40B4-BE49-F238E27FC236}">
                  <a16:creationId xmlns:a16="http://schemas.microsoft.com/office/drawing/2014/main" id="{255B350F-189A-EC0A-27AA-A6345C67F222}"/>
                </a:ext>
              </a:extLst>
            </p:cNvPr>
            <p:cNvPicPr>
              <a:picLocks noChangeAspect="1"/>
            </p:cNvPicPr>
            <p:nvPr/>
          </p:nvPicPr>
          <p:blipFill>
            <a:blip r:embed="rId5"/>
            <a:stretch>
              <a:fillRect/>
            </a:stretch>
          </p:blipFill>
          <p:spPr>
            <a:xfrm>
              <a:off x="606712" y="2464183"/>
              <a:ext cx="2578932" cy="900860"/>
            </a:xfrm>
            <a:prstGeom prst="rect">
              <a:avLst/>
            </a:prstGeom>
          </p:spPr>
        </p:pic>
        <p:pic>
          <p:nvPicPr>
            <p:cNvPr id="8" name="Picture 7" descr="Chart, icon&#10;&#10;Description automatically generated">
              <a:extLst>
                <a:ext uri="{FF2B5EF4-FFF2-40B4-BE49-F238E27FC236}">
                  <a16:creationId xmlns:a16="http://schemas.microsoft.com/office/drawing/2014/main" id="{CCA1C4FF-D410-9DA4-E695-CDF3B42D1E94}"/>
                </a:ext>
              </a:extLst>
            </p:cNvPr>
            <p:cNvPicPr>
              <a:picLocks noChangeAspect="1"/>
            </p:cNvPicPr>
            <p:nvPr/>
          </p:nvPicPr>
          <p:blipFill>
            <a:blip r:embed="rId6"/>
            <a:stretch>
              <a:fillRect/>
            </a:stretch>
          </p:blipFill>
          <p:spPr>
            <a:xfrm>
              <a:off x="2838559" y="938956"/>
              <a:ext cx="1413395" cy="1413395"/>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26803F58-3608-4987-955E-4C4E3AFC8DC3}"/>
                </a:ext>
              </a:extLst>
            </p:cNvPr>
            <p:cNvPicPr>
              <a:picLocks noChangeAspect="1"/>
            </p:cNvPicPr>
            <p:nvPr/>
          </p:nvPicPr>
          <p:blipFill>
            <a:blip r:embed="rId7"/>
            <a:stretch>
              <a:fillRect/>
            </a:stretch>
          </p:blipFill>
          <p:spPr>
            <a:xfrm>
              <a:off x="4668364" y="993360"/>
              <a:ext cx="1258564" cy="118367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0A481D70-3DB0-4523-DAC7-1816370498AA}"/>
                </a:ext>
              </a:extLst>
            </p:cNvPr>
            <p:cNvPicPr>
              <a:picLocks noChangeAspect="1"/>
            </p:cNvPicPr>
            <p:nvPr/>
          </p:nvPicPr>
          <p:blipFill>
            <a:blip r:embed="rId8"/>
            <a:stretch>
              <a:fillRect/>
            </a:stretch>
          </p:blipFill>
          <p:spPr>
            <a:xfrm>
              <a:off x="2820918" y="2274571"/>
              <a:ext cx="3465101" cy="1101902"/>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3">
            <a:extLst>
              <a:ext uri="{FF2B5EF4-FFF2-40B4-BE49-F238E27FC236}">
                <a16:creationId xmlns:a16="http://schemas.microsoft.com/office/drawing/2014/main" id="{524215C8-AF50-6543-A850-6C7E34791881}"/>
              </a:ext>
            </a:extLst>
          </p:cNvPr>
          <p:cNvPicPr>
            <a:picLocks noChangeAspect="1"/>
          </p:cNvPicPr>
          <p:nvPr/>
        </p:nvPicPr>
        <p:blipFill>
          <a:blip r:embed="rId3"/>
          <a:stretch>
            <a:fillRect/>
          </a:stretch>
        </p:blipFill>
        <p:spPr>
          <a:xfrm>
            <a:off x="4320509" y="4356417"/>
            <a:ext cx="2829003" cy="1965154"/>
          </a:xfrm>
          <a:prstGeom prst="rect">
            <a:avLst/>
          </a:prstGeom>
          <a:ln w="9525">
            <a:solidFill>
              <a:schemeClr val="tx1"/>
            </a:solidFill>
          </a:ln>
        </p:spPr>
      </p:pic>
      <p:sp>
        <p:nvSpPr>
          <p:cNvPr id="2" name="Title 1"/>
          <p:cNvSpPr>
            <a:spLocks noGrp="1"/>
          </p:cNvSpPr>
          <p:nvPr>
            <p:ph type="title"/>
          </p:nvPr>
        </p:nvSpPr>
        <p:spPr>
          <a:xfrm>
            <a:off x="350729" y="76200"/>
            <a:ext cx="11461315" cy="1162398"/>
          </a:xfrm>
        </p:spPr>
        <p:txBody>
          <a:bodyPr>
            <a:normAutofit/>
          </a:bodyPr>
          <a:lstStyle/>
          <a:p>
            <a:pPr algn="ctr"/>
            <a:r>
              <a:rPr lang="en-US"/>
              <a:t>Water Quality Modeling User Interface</a:t>
            </a:r>
          </a:p>
        </p:txBody>
      </p:sp>
      <p:pic>
        <p:nvPicPr>
          <p:cNvPr id="18" name="Content Placeholder 2" descr="C:\Users\q0heclo9\AppData\Local\Temp\1\SNAGHTML2f6ccb17.PNG">
            <a:extLst>
              <a:ext uri="{FF2B5EF4-FFF2-40B4-BE49-F238E27FC236}">
                <a16:creationId xmlns:a16="http://schemas.microsoft.com/office/drawing/2014/main" id="{9B74D18A-8A33-EF42-A45A-70482C9C09A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23219" y="1529314"/>
            <a:ext cx="3250541" cy="217786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72EF12-3742-5748-A71F-C40210F817A9}"/>
              </a:ext>
            </a:extLst>
          </p:cNvPr>
          <p:cNvPicPr/>
          <p:nvPr/>
        </p:nvPicPr>
        <p:blipFill>
          <a:blip r:embed="rId5"/>
          <a:stretch>
            <a:fillRect/>
          </a:stretch>
        </p:blipFill>
        <p:spPr>
          <a:xfrm>
            <a:off x="5842795" y="4987301"/>
            <a:ext cx="2144193" cy="1606681"/>
          </a:xfrm>
          <a:prstGeom prst="rect">
            <a:avLst/>
          </a:prstGeom>
          <a:ln>
            <a:solidFill>
              <a:schemeClr val="tx1"/>
            </a:solidFill>
          </a:ln>
        </p:spPr>
      </p:pic>
      <p:sp>
        <p:nvSpPr>
          <p:cNvPr id="9" name="TextBox 8">
            <a:extLst>
              <a:ext uri="{FF2B5EF4-FFF2-40B4-BE49-F238E27FC236}">
                <a16:creationId xmlns:a16="http://schemas.microsoft.com/office/drawing/2014/main" id="{FCA8DAD4-1E19-B443-B7D0-F45BD553A3A1}"/>
              </a:ext>
            </a:extLst>
          </p:cNvPr>
          <p:cNvSpPr txBox="1"/>
          <p:nvPr/>
        </p:nvSpPr>
        <p:spPr>
          <a:xfrm>
            <a:off x="4320509" y="3899153"/>
            <a:ext cx="3622001" cy="338554"/>
          </a:xfrm>
          <a:prstGeom prst="rect">
            <a:avLst/>
          </a:prstGeom>
          <a:noFill/>
        </p:spPr>
        <p:txBody>
          <a:bodyPr wrap="square" rtlCol="0">
            <a:spAutoFit/>
          </a:bodyPr>
          <a:lstStyle/>
          <a:p>
            <a:pPr algn="ctr"/>
            <a:r>
              <a:rPr lang="en-US" sz="1600"/>
              <a:t>Visualization</a:t>
            </a:r>
          </a:p>
        </p:txBody>
      </p:sp>
      <p:sp>
        <p:nvSpPr>
          <p:cNvPr id="10" name="TextBox 9">
            <a:extLst>
              <a:ext uri="{FF2B5EF4-FFF2-40B4-BE49-F238E27FC236}">
                <a16:creationId xmlns:a16="http://schemas.microsoft.com/office/drawing/2014/main" id="{30321417-9E94-0B4D-A0F4-DA6E7085B6F5}"/>
              </a:ext>
            </a:extLst>
          </p:cNvPr>
          <p:cNvSpPr txBox="1"/>
          <p:nvPr/>
        </p:nvSpPr>
        <p:spPr>
          <a:xfrm>
            <a:off x="4443155" y="1113903"/>
            <a:ext cx="3305689" cy="338554"/>
          </a:xfrm>
          <a:prstGeom prst="rect">
            <a:avLst/>
          </a:prstGeom>
          <a:noFill/>
        </p:spPr>
        <p:txBody>
          <a:bodyPr wrap="square" rtlCol="0">
            <a:spAutoFit/>
          </a:bodyPr>
          <a:lstStyle/>
          <a:p>
            <a:pPr algn="ctr"/>
            <a:r>
              <a:rPr lang="en-US" sz="1600"/>
              <a:t>Specifying Boundary Conditions</a:t>
            </a:r>
          </a:p>
        </p:txBody>
      </p:sp>
      <p:sp>
        <p:nvSpPr>
          <p:cNvPr id="11" name="TextBox 10">
            <a:extLst>
              <a:ext uri="{FF2B5EF4-FFF2-40B4-BE49-F238E27FC236}">
                <a16:creationId xmlns:a16="http://schemas.microsoft.com/office/drawing/2014/main" id="{260D9053-A041-8E41-A9BF-C4156F9A05A6}"/>
              </a:ext>
            </a:extLst>
          </p:cNvPr>
          <p:cNvSpPr txBox="1"/>
          <p:nvPr/>
        </p:nvSpPr>
        <p:spPr>
          <a:xfrm>
            <a:off x="637872" y="1111202"/>
            <a:ext cx="3235887" cy="338554"/>
          </a:xfrm>
          <a:prstGeom prst="rect">
            <a:avLst/>
          </a:prstGeom>
          <a:noFill/>
        </p:spPr>
        <p:txBody>
          <a:bodyPr wrap="square" rtlCol="0">
            <a:spAutoFit/>
          </a:bodyPr>
          <a:lstStyle/>
          <a:p>
            <a:pPr algn="ctr"/>
            <a:r>
              <a:rPr lang="en-US" sz="1600" dirty="0"/>
              <a:t>Model Geometry</a:t>
            </a:r>
          </a:p>
        </p:txBody>
      </p:sp>
      <p:sp>
        <p:nvSpPr>
          <p:cNvPr id="12" name="TextBox 11">
            <a:extLst>
              <a:ext uri="{FF2B5EF4-FFF2-40B4-BE49-F238E27FC236}">
                <a16:creationId xmlns:a16="http://schemas.microsoft.com/office/drawing/2014/main" id="{AA2AC001-322F-554B-B45A-FC073A353967}"/>
              </a:ext>
            </a:extLst>
          </p:cNvPr>
          <p:cNvSpPr txBox="1"/>
          <p:nvPr/>
        </p:nvSpPr>
        <p:spPr>
          <a:xfrm>
            <a:off x="609600" y="3875805"/>
            <a:ext cx="3250541" cy="338554"/>
          </a:xfrm>
          <a:prstGeom prst="rect">
            <a:avLst/>
          </a:prstGeom>
          <a:noFill/>
        </p:spPr>
        <p:txBody>
          <a:bodyPr wrap="square" rtlCol="0">
            <a:spAutoFit/>
          </a:bodyPr>
          <a:lstStyle/>
          <a:p>
            <a:pPr algn="ctr"/>
            <a:r>
              <a:rPr lang="en-US" sz="1600"/>
              <a:t>Constituent Relation Parameters</a:t>
            </a:r>
          </a:p>
        </p:txBody>
      </p:sp>
      <p:sp>
        <p:nvSpPr>
          <p:cNvPr id="14" name="TextBox 13">
            <a:extLst>
              <a:ext uri="{FF2B5EF4-FFF2-40B4-BE49-F238E27FC236}">
                <a16:creationId xmlns:a16="http://schemas.microsoft.com/office/drawing/2014/main" id="{9A24DC4D-0F4F-3B4C-83D4-E87DB1D42892}"/>
              </a:ext>
            </a:extLst>
          </p:cNvPr>
          <p:cNvSpPr txBox="1"/>
          <p:nvPr/>
        </p:nvSpPr>
        <p:spPr>
          <a:xfrm>
            <a:off x="8654068" y="1094505"/>
            <a:ext cx="2929294" cy="338554"/>
          </a:xfrm>
          <a:prstGeom prst="rect">
            <a:avLst/>
          </a:prstGeom>
          <a:noFill/>
        </p:spPr>
        <p:txBody>
          <a:bodyPr wrap="square" rtlCol="0">
            <a:spAutoFit/>
          </a:bodyPr>
          <a:lstStyle/>
          <a:p>
            <a:pPr algn="ctr"/>
            <a:r>
              <a:rPr lang="en-US" sz="1600"/>
              <a:t>Operating Rule Priorities</a:t>
            </a:r>
          </a:p>
        </p:txBody>
      </p:sp>
      <p:sp>
        <p:nvSpPr>
          <p:cNvPr id="15" name="TextBox 14">
            <a:extLst>
              <a:ext uri="{FF2B5EF4-FFF2-40B4-BE49-F238E27FC236}">
                <a16:creationId xmlns:a16="http://schemas.microsoft.com/office/drawing/2014/main" id="{BD192609-14B2-FD40-ADC7-E50E15B18D06}"/>
              </a:ext>
            </a:extLst>
          </p:cNvPr>
          <p:cNvSpPr txBox="1"/>
          <p:nvPr/>
        </p:nvSpPr>
        <p:spPr>
          <a:xfrm>
            <a:off x="8402878" y="3895905"/>
            <a:ext cx="3184011" cy="338554"/>
          </a:xfrm>
          <a:prstGeom prst="rect">
            <a:avLst/>
          </a:prstGeom>
          <a:noFill/>
        </p:spPr>
        <p:txBody>
          <a:bodyPr wrap="square" rtlCol="0">
            <a:spAutoFit/>
          </a:bodyPr>
          <a:lstStyle/>
          <a:p>
            <a:pPr algn="ctr"/>
            <a:r>
              <a:rPr lang="en-US" sz="1600"/>
              <a:t>Scripted Rules and State Variables</a:t>
            </a:r>
          </a:p>
        </p:txBody>
      </p:sp>
      <p:pic>
        <p:nvPicPr>
          <p:cNvPr id="19" name="Picture 18">
            <a:extLst>
              <a:ext uri="{FF2B5EF4-FFF2-40B4-BE49-F238E27FC236}">
                <a16:creationId xmlns:a16="http://schemas.microsoft.com/office/drawing/2014/main" id="{FDE6508C-6B1C-5F4F-ACB9-60CD290609C3}"/>
              </a:ext>
            </a:extLst>
          </p:cNvPr>
          <p:cNvPicPr/>
          <p:nvPr/>
        </p:nvPicPr>
        <p:blipFill>
          <a:blip r:embed="rId6"/>
          <a:stretch>
            <a:fillRect/>
          </a:stretch>
        </p:blipFill>
        <p:spPr>
          <a:xfrm>
            <a:off x="2215300" y="2019371"/>
            <a:ext cx="1251575" cy="1404244"/>
          </a:xfrm>
          <a:prstGeom prst="rect">
            <a:avLst/>
          </a:prstGeom>
          <a:ln>
            <a:solidFill>
              <a:schemeClr val="accent1"/>
            </a:solidFill>
          </a:ln>
        </p:spPr>
      </p:pic>
      <p:pic>
        <p:nvPicPr>
          <p:cNvPr id="20" name="Picture 19">
            <a:extLst>
              <a:ext uri="{FF2B5EF4-FFF2-40B4-BE49-F238E27FC236}">
                <a16:creationId xmlns:a16="http://schemas.microsoft.com/office/drawing/2014/main" id="{CCC10202-2399-4448-A8E3-F38BF30DBF47}"/>
              </a:ext>
            </a:extLst>
          </p:cNvPr>
          <p:cNvPicPr/>
          <p:nvPr/>
        </p:nvPicPr>
        <p:blipFill>
          <a:blip r:embed="rId7"/>
          <a:stretch>
            <a:fillRect/>
          </a:stretch>
        </p:blipFill>
        <p:spPr>
          <a:xfrm>
            <a:off x="637873" y="4352209"/>
            <a:ext cx="3250541" cy="2262809"/>
          </a:xfrm>
          <a:prstGeom prst="rect">
            <a:avLst/>
          </a:prstGeom>
          <a:ln w="9525">
            <a:solidFill>
              <a:schemeClr val="tx1"/>
            </a:solidFill>
          </a:ln>
        </p:spPr>
      </p:pic>
      <p:pic>
        <p:nvPicPr>
          <p:cNvPr id="23" name="Picture 22">
            <a:extLst>
              <a:ext uri="{FF2B5EF4-FFF2-40B4-BE49-F238E27FC236}">
                <a16:creationId xmlns:a16="http://schemas.microsoft.com/office/drawing/2014/main" id="{2D9C9982-7F6E-1F49-B6B1-7C3E9AE69B78}"/>
              </a:ext>
            </a:extLst>
          </p:cNvPr>
          <p:cNvPicPr/>
          <p:nvPr/>
        </p:nvPicPr>
        <p:blipFill>
          <a:blip r:embed="rId8"/>
          <a:stretch>
            <a:fillRect/>
          </a:stretch>
        </p:blipFill>
        <p:spPr>
          <a:xfrm>
            <a:off x="4304606" y="1524698"/>
            <a:ext cx="3637904" cy="2088730"/>
          </a:xfrm>
          <a:prstGeom prst="rect">
            <a:avLst/>
          </a:prstGeom>
          <a:ln w="9525">
            <a:solidFill>
              <a:schemeClr val="tx1"/>
            </a:solidFill>
          </a:ln>
        </p:spPr>
      </p:pic>
      <p:pic>
        <p:nvPicPr>
          <p:cNvPr id="24" name="Picture 23">
            <a:extLst>
              <a:ext uri="{FF2B5EF4-FFF2-40B4-BE49-F238E27FC236}">
                <a16:creationId xmlns:a16="http://schemas.microsoft.com/office/drawing/2014/main" id="{DE5A049B-2C10-AD41-989B-A2C61AF36D13}"/>
              </a:ext>
            </a:extLst>
          </p:cNvPr>
          <p:cNvPicPr/>
          <p:nvPr/>
        </p:nvPicPr>
        <p:blipFill>
          <a:blip r:embed="rId9"/>
          <a:stretch>
            <a:fillRect/>
          </a:stretch>
        </p:blipFill>
        <p:spPr>
          <a:xfrm>
            <a:off x="8378004" y="1536570"/>
            <a:ext cx="3205358" cy="2076858"/>
          </a:xfrm>
          <a:prstGeom prst="rect">
            <a:avLst/>
          </a:prstGeom>
          <a:ln w="9525">
            <a:solidFill>
              <a:schemeClr val="tx1"/>
            </a:solidFill>
          </a:ln>
        </p:spPr>
      </p:pic>
      <p:pic>
        <p:nvPicPr>
          <p:cNvPr id="28" name="Picture 27">
            <a:extLst>
              <a:ext uri="{FF2B5EF4-FFF2-40B4-BE49-F238E27FC236}">
                <a16:creationId xmlns:a16="http://schemas.microsoft.com/office/drawing/2014/main" id="{8AA93B20-5961-3E4D-95B4-67D3538CD8AF}"/>
              </a:ext>
            </a:extLst>
          </p:cNvPr>
          <p:cNvPicPr>
            <a:picLocks noChangeAspect="1"/>
          </p:cNvPicPr>
          <p:nvPr/>
        </p:nvPicPr>
        <p:blipFill>
          <a:blip r:embed="rId10"/>
          <a:stretch>
            <a:fillRect/>
          </a:stretch>
        </p:blipFill>
        <p:spPr>
          <a:xfrm>
            <a:off x="8397827" y="4333005"/>
            <a:ext cx="3184011" cy="2265547"/>
          </a:xfrm>
          <a:prstGeom prst="rect">
            <a:avLst/>
          </a:prstGeom>
        </p:spPr>
      </p:pic>
    </p:spTree>
    <p:extLst>
      <p:ext uri="{BB962C8B-B14F-4D97-AF65-F5344CB8AC3E}">
        <p14:creationId xmlns:p14="http://schemas.microsoft.com/office/powerpoint/2010/main" val="2345760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76200"/>
            <a:ext cx="11979058" cy="1162398"/>
          </a:xfrm>
        </p:spPr>
        <p:txBody>
          <a:bodyPr>
            <a:noAutofit/>
          </a:bodyPr>
          <a:lstStyle/>
          <a:p>
            <a:pPr algn="ctr"/>
            <a:r>
              <a:rPr lang="en-US" sz="3200" dirty="0"/>
              <a:t>Temperature and Dissolved Oxygen Simulation with HEC-ResSim</a:t>
            </a:r>
            <a:br>
              <a:rPr lang="en-US" sz="3200" dirty="0"/>
            </a:br>
            <a:r>
              <a:rPr lang="en-US" sz="2400" dirty="0"/>
              <a:t>Russian River, California</a:t>
            </a:r>
            <a:br>
              <a:rPr lang="en-US" sz="2400" dirty="0"/>
            </a:br>
            <a:r>
              <a:rPr lang="en-US" sz="2000" dirty="0"/>
              <a:t>Performed by RMA for the Sonoma County Water Agency</a:t>
            </a:r>
            <a:endParaRPr lang="en-US" sz="1100" dirty="0"/>
          </a:p>
        </p:txBody>
      </p:sp>
      <p:sp>
        <p:nvSpPr>
          <p:cNvPr id="31" name="Content Placeholder 41">
            <a:extLst>
              <a:ext uri="{FF2B5EF4-FFF2-40B4-BE49-F238E27FC236}">
                <a16:creationId xmlns:a16="http://schemas.microsoft.com/office/drawing/2014/main" id="{3244AF93-68EA-B94B-8434-A0752AB794EB}"/>
              </a:ext>
            </a:extLst>
          </p:cNvPr>
          <p:cNvSpPr>
            <a:spLocks noGrp="1"/>
          </p:cNvSpPr>
          <p:nvPr>
            <p:ph idx="1"/>
          </p:nvPr>
        </p:nvSpPr>
        <p:spPr>
          <a:xfrm>
            <a:off x="517284" y="1563750"/>
            <a:ext cx="5667760" cy="5188524"/>
          </a:xfrm>
        </p:spPr>
        <p:txBody>
          <a:bodyPr>
            <a:normAutofit/>
          </a:bodyPr>
          <a:lstStyle/>
          <a:p>
            <a:pPr marL="0" indent="0">
              <a:buNone/>
            </a:pPr>
            <a:r>
              <a:rPr lang="en-US" sz="2000" i="1" dirty="0"/>
              <a:t>Objective: Understanding impacts of Lake Mendocino, Lake Sonoma, and temporary diversion dams on temperature and dissolved oxygen throughout the Russian River System</a:t>
            </a:r>
          </a:p>
          <a:p>
            <a:r>
              <a:rPr lang="en-US" sz="2000" dirty="0"/>
              <a:t>Phytoplankton has an important impact on light penetration in the reservoirs, which impacts stratification.</a:t>
            </a:r>
          </a:p>
          <a:p>
            <a:r>
              <a:rPr lang="en-US" sz="2000" dirty="0"/>
              <a:t>Benthic algae has an important impact on diurnal variation in dissolved oxygen in the river reaches.</a:t>
            </a:r>
          </a:p>
          <a:p>
            <a:r>
              <a:rPr lang="en-US" sz="2000" dirty="0"/>
              <a:t>HEC-ResSim WQ will be the replacement for the legacy HEC-5Q model.</a:t>
            </a:r>
          </a:p>
          <a:p>
            <a:pPr marL="0" indent="0">
              <a:buNone/>
            </a:pPr>
            <a:endParaRPr lang="en-US" sz="2000" dirty="0">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489D8584-E866-674F-9CD7-CDF7CE608CDE}"/>
              </a:ext>
            </a:extLst>
          </p:cNvPr>
          <p:cNvGrpSpPr/>
          <p:nvPr/>
        </p:nvGrpSpPr>
        <p:grpSpPr>
          <a:xfrm>
            <a:off x="6740973" y="1430186"/>
            <a:ext cx="3930449" cy="5188524"/>
            <a:chOff x="3383280" y="974318"/>
            <a:chExt cx="3672408" cy="5227401"/>
          </a:xfrm>
        </p:grpSpPr>
        <p:pic>
          <p:nvPicPr>
            <p:cNvPr id="29" name="Picture 28">
              <a:extLst>
                <a:ext uri="{FF2B5EF4-FFF2-40B4-BE49-F238E27FC236}">
                  <a16:creationId xmlns:a16="http://schemas.microsoft.com/office/drawing/2014/main" id="{E04B7F7B-D48A-F043-9066-7F96B7E67809}"/>
                </a:ext>
              </a:extLst>
            </p:cNvPr>
            <p:cNvPicPr>
              <a:picLocks noChangeAspect="1"/>
            </p:cNvPicPr>
            <p:nvPr/>
          </p:nvPicPr>
          <p:blipFill rotWithShape="1">
            <a:blip r:embed="rId3"/>
            <a:srcRect l="25972" t="19609" r="37634" b="4168"/>
            <a:stretch/>
          </p:blipFill>
          <p:spPr>
            <a:xfrm>
              <a:off x="3383280" y="974318"/>
              <a:ext cx="3672408" cy="5227401"/>
            </a:xfrm>
            <a:prstGeom prst="rect">
              <a:avLst/>
            </a:prstGeom>
          </p:spPr>
        </p:pic>
        <p:pic>
          <p:nvPicPr>
            <p:cNvPr id="30" name="Picture 29">
              <a:extLst>
                <a:ext uri="{FF2B5EF4-FFF2-40B4-BE49-F238E27FC236}">
                  <a16:creationId xmlns:a16="http://schemas.microsoft.com/office/drawing/2014/main" id="{A11B273A-BDFC-1B48-896A-17819ED261FB}"/>
                </a:ext>
              </a:extLst>
            </p:cNvPr>
            <p:cNvPicPr/>
            <p:nvPr/>
          </p:nvPicPr>
          <p:blipFill>
            <a:blip r:embed="rId4">
              <a:clrChange>
                <a:clrFrom>
                  <a:srgbClr val="FFFFFF"/>
                </a:clrFrom>
                <a:clrTo>
                  <a:srgbClr val="FFFFFF">
                    <a:alpha val="0"/>
                  </a:srgbClr>
                </a:clrTo>
              </a:clrChange>
            </a:blip>
            <a:stretch>
              <a:fillRect/>
            </a:stretch>
          </p:blipFill>
          <p:spPr>
            <a:xfrm>
              <a:off x="3383280" y="974319"/>
              <a:ext cx="3672408" cy="5227400"/>
            </a:xfrm>
            <a:prstGeom prst="rect">
              <a:avLst/>
            </a:prstGeom>
            <a:ln>
              <a:solidFill>
                <a:schemeClr val="tx1"/>
              </a:solidFill>
            </a:ln>
          </p:spPr>
        </p:pic>
      </p:grpSp>
    </p:spTree>
    <p:extLst>
      <p:ext uri="{BB962C8B-B14F-4D97-AF65-F5344CB8AC3E}">
        <p14:creationId xmlns:p14="http://schemas.microsoft.com/office/powerpoint/2010/main" val="15394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76200"/>
            <a:ext cx="11979058" cy="1162398"/>
          </a:xfrm>
        </p:spPr>
        <p:txBody>
          <a:bodyPr>
            <a:noAutofit/>
          </a:bodyPr>
          <a:lstStyle/>
          <a:p>
            <a:pPr algn="ctr"/>
            <a:r>
              <a:rPr lang="en-US" sz="3200" dirty="0"/>
              <a:t>Temperature and Dissolved Oxygen Simulation with HEC-ResSim</a:t>
            </a:r>
            <a:br>
              <a:rPr lang="en-US" sz="3200" dirty="0"/>
            </a:br>
            <a:r>
              <a:rPr lang="en-US" sz="2400" dirty="0"/>
              <a:t>Russian River, California</a:t>
            </a:r>
            <a:br>
              <a:rPr lang="en-US" sz="2400" dirty="0"/>
            </a:br>
            <a:r>
              <a:rPr lang="en-US" sz="2000" dirty="0"/>
              <a:t>Performed by RMA for the Sonoma County Water Agency</a:t>
            </a:r>
            <a:endParaRPr lang="en-US" sz="1100" dirty="0"/>
          </a:p>
        </p:txBody>
      </p:sp>
      <p:grpSp>
        <p:nvGrpSpPr>
          <p:cNvPr id="22" name="Group 21">
            <a:extLst>
              <a:ext uri="{FF2B5EF4-FFF2-40B4-BE49-F238E27FC236}">
                <a16:creationId xmlns:a16="http://schemas.microsoft.com/office/drawing/2014/main" id="{A867B8F9-E907-6148-BE94-75A265358F91}"/>
              </a:ext>
            </a:extLst>
          </p:cNvPr>
          <p:cNvGrpSpPr/>
          <p:nvPr/>
        </p:nvGrpSpPr>
        <p:grpSpPr>
          <a:xfrm>
            <a:off x="7360391" y="1324077"/>
            <a:ext cx="3672408" cy="5227401"/>
            <a:chOff x="3383280" y="974318"/>
            <a:chExt cx="3672408" cy="5227401"/>
          </a:xfrm>
        </p:grpSpPr>
        <p:pic>
          <p:nvPicPr>
            <p:cNvPr id="29" name="Picture 28">
              <a:extLst>
                <a:ext uri="{FF2B5EF4-FFF2-40B4-BE49-F238E27FC236}">
                  <a16:creationId xmlns:a16="http://schemas.microsoft.com/office/drawing/2014/main" id="{4D685616-D3AC-BA4B-A39E-53EB98ABA836}"/>
                </a:ext>
              </a:extLst>
            </p:cNvPr>
            <p:cNvPicPr>
              <a:picLocks noChangeAspect="1"/>
            </p:cNvPicPr>
            <p:nvPr/>
          </p:nvPicPr>
          <p:blipFill rotWithShape="1">
            <a:blip r:embed="rId3"/>
            <a:srcRect l="25972" t="19609" r="37634" b="4168"/>
            <a:stretch/>
          </p:blipFill>
          <p:spPr>
            <a:xfrm>
              <a:off x="3383280" y="974318"/>
              <a:ext cx="3672408" cy="5227401"/>
            </a:xfrm>
            <a:prstGeom prst="rect">
              <a:avLst/>
            </a:prstGeom>
          </p:spPr>
        </p:pic>
        <p:pic>
          <p:nvPicPr>
            <p:cNvPr id="30" name="Picture 29">
              <a:extLst>
                <a:ext uri="{FF2B5EF4-FFF2-40B4-BE49-F238E27FC236}">
                  <a16:creationId xmlns:a16="http://schemas.microsoft.com/office/drawing/2014/main" id="{942876A4-8DC4-C247-8F5D-DA66943E00DF}"/>
                </a:ext>
              </a:extLst>
            </p:cNvPr>
            <p:cNvPicPr/>
            <p:nvPr/>
          </p:nvPicPr>
          <p:blipFill>
            <a:blip r:embed="rId4">
              <a:clrChange>
                <a:clrFrom>
                  <a:srgbClr val="FFFFFF"/>
                </a:clrFrom>
                <a:clrTo>
                  <a:srgbClr val="FFFFFF">
                    <a:alpha val="0"/>
                  </a:srgbClr>
                </a:clrTo>
              </a:clrChange>
            </a:blip>
            <a:stretch>
              <a:fillRect/>
            </a:stretch>
          </p:blipFill>
          <p:spPr>
            <a:xfrm>
              <a:off x="3383280" y="974319"/>
              <a:ext cx="3672408" cy="5227400"/>
            </a:xfrm>
            <a:prstGeom prst="rect">
              <a:avLst/>
            </a:prstGeom>
            <a:ln>
              <a:solidFill>
                <a:schemeClr val="tx1"/>
              </a:solidFill>
            </a:ln>
          </p:spPr>
        </p:pic>
      </p:grpSp>
      <p:pic>
        <p:nvPicPr>
          <p:cNvPr id="31" name="Picture 30">
            <a:extLst>
              <a:ext uri="{FF2B5EF4-FFF2-40B4-BE49-F238E27FC236}">
                <a16:creationId xmlns:a16="http://schemas.microsoft.com/office/drawing/2014/main" id="{7DED36FF-936E-0745-BC33-6AF6F3EBF16B}"/>
              </a:ext>
            </a:extLst>
          </p:cNvPr>
          <p:cNvPicPr>
            <a:picLocks noChangeAspect="1"/>
          </p:cNvPicPr>
          <p:nvPr/>
        </p:nvPicPr>
        <p:blipFill>
          <a:blip r:embed="rId5"/>
          <a:stretch>
            <a:fillRect/>
          </a:stretch>
        </p:blipFill>
        <p:spPr>
          <a:xfrm>
            <a:off x="7375001" y="5575744"/>
            <a:ext cx="966548" cy="889135"/>
          </a:xfrm>
          <a:prstGeom prst="rect">
            <a:avLst/>
          </a:prstGeom>
        </p:spPr>
      </p:pic>
      <p:sp>
        <p:nvSpPr>
          <p:cNvPr id="32" name="Isosceles Triangle 9">
            <a:extLst>
              <a:ext uri="{FF2B5EF4-FFF2-40B4-BE49-F238E27FC236}">
                <a16:creationId xmlns:a16="http://schemas.microsoft.com/office/drawing/2014/main" id="{39AC60E0-712B-6D43-938A-30783DE5EE28}"/>
              </a:ext>
            </a:extLst>
          </p:cNvPr>
          <p:cNvSpPr/>
          <p:nvPr/>
        </p:nvSpPr>
        <p:spPr>
          <a:xfrm flipV="1">
            <a:off x="7688944" y="5800269"/>
            <a:ext cx="91440" cy="9144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B5CDDC27-FB7F-460E-B3E9-F1EB32E3F6A5">
            <a:extLst>
              <a:ext uri="{FF2B5EF4-FFF2-40B4-BE49-F238E27FC236}">
                <a16:creationId xmlns:a16="http://schemas.microsoft.com/office/drawing/2014/main" id="{A3FB16C7-2778-8C49-A5B6-FDB087973B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287" y="4197304"/>
            <a:ext cx="3092649" cy="1676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398AC01F-708F-475D-902A-A46F30A7AFA7">
            <a:extLst>
              <a:ext uri="{FF2B5EF4-FFF2-40B4-BE49-F238E27FC236}">
                <a16:creationId xmlns:a16="http://schemas.microsoft.com/office/drawing/2014/main" id="{2AD8617A-D769-5A4C-88C7-980B3A786A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73677" y="4207530"/>
            <a:ext cx="3092647" cy="16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3B9EDC3A-5A43-47AD-A27E-2E003642831F">
            <a:extLst>
              <a:ext uri="{FF2B5EF4-FFF2-40B4-BE49-F238E27FC236}">
                <a16:creationId xmlns:a16="http://schemas.microsoft.com/office/drawing/2014/main" id="{0CF42EC9-EFB8-6449-941D-370BEAF0E1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0768" y="1793631"/>
            <a:ext cx="3088181" cy="16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75A72993-038D-49AC-846B-D0875C6D4EB5">
            <a:extLst>
              <a:ext uri="{FF2B5EF4-FFF2-40B4-BE49-F238E27FC236}">
                <a16:creationId xmlns:a16="http://schemas.microsoft.com/office/drawing/2014/main" id="{3738D583-3F80-5043-B736-08200EE1A9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6563" y="1793631"/>
            <a:ext cx="3088181" cy="16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BB282D2E-506A-9F43-A749-5DDC97187A2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76957" y="2471614"/>
            <a:ext cx="1986617" cy="1020128"/>
          </a:xfrm>
          <a:prstGeom prst="rect">
            <a:avLst/>
          </a:prstGeom>
        </p:spPr>
      </p:pic>
      <p:pic>
        <p:nvPicPr>
          <p:cNvPr id="38" name="Picture 37">
            <a:extLst>
              <a:ext uri="{FF2B5EF4-FFF2-40B4-BE49-F238E27FC236}">
                <a16:creationId xmlns:a16="http://schemas.microsoft.com/office/drawing/2014/main" id="{2F272BFD-C6CB-174B-B5D6-F64B00D67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6958" y="3669132"/>
            <a:ext cx="1986618" cy="1020129"/>
          </a:xfrm>
          <a:prstGeom prst="rect">
            <a:avLst/>
          </a:prstGeom>
        </p:spPr>
      </p:pic>
      <p:cxnSp>
        <p:nvCxnSpPr>
          <p:cNvPr id="39" name="Connector: Elbow 2">
            <a:extLst>
              <a:ext uri="{FF2B5EF4-FFF2-40B4-BE49-F238E27FC236}">
                <a16:creationId xmlns:a16="http://schemas.microsoft.com/office/drawing/2014/main" id="{A1283A42-4246-4B4B-8BD3-60EF03F886C3}"/>
              </a:ext>
            </a:extLst>
          </p:cNvPr>
          <p:cNvCxnSpPr>
            <a:cxnSpLocks/>
          </p:cNvCxnSpPr>
          <p:nvPr/>
        </p:nvCxnSpPr>
        <p:spPr>
          <a:xfrm rot="10800000" flipV="1">
            <a:off x="7132312" y="2173582"/>
            <a:ext cx="1368152" cy="432048"/>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17">
            <a:extLst>
              <a:ext uri="{FF2B5EF4-FFF2-40B4-BE49-F238E27FC236}">
                <a16:creationId xmlns:a16="http://schemas.microsoft.com/office/drawing/2014/main" id="{62A6216D-0598-1A43-90AA-6DA8A5CE5A6C}"/>
              </a:ext>
            </a:extLst>
          </p:cNvPr>
          <p:cNvCxnSpPr>
            <a:cxnSpLocks/>
          </p:cNvCxnSpPr>
          <p:nvPr/>
        </p:nvCxnSpPr>
        <p:spPr>
          <a:xfrm rot="10800000" flipV="1">
            <a:off x="7132312" y="4786550"/>
            <a:ext cx="2016224" cy="247040"/>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18">
            <a:extLst>
              <a:ext uri="{FF2B5EF4-FFF2-40B4-BE49-F238E27FC236}">
                <a16:creationId xmlns:a16="http://schemas.microsoft.com/office/drawing/2014/main" id="{71AC048F-9C2B-D245-BCA9-A48B3E21DB0B}"/>
              </a:ext>
            </a:extLst>
          </p:cNvPr>
          <p:cNvCxnSpPr>
            <a:cxnSpLocks/>
            <a:endCxn id="38" idx="2"/>
          </p:cNvCxnSpPr>
          <p:nvPr/>
        </p:nvCxnSpPr>
        <p:spPr>
          <a:xfrm flipV="1">
            <a:off x="10228656" y="4689261"/>
            <a:ext cx="641611" cy="491886"/>
          </a:xfrm>
          <a:prstGeom prst="bentConnector2">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C054312-917F-0740-BF22-1F7AB6DEAB2A}"/>
              </a:ext>
            </a:extLst>
          </p:cNvPr>
          <p:cNvSpPr txBox="1"/>
          <p:nvPr/>
        </p:nvSpPr>
        <p:spPr>
          <a:xfrm>
            <a:off x="999675" y="1433757"/>
            <a:ext cx="2664296" cy="338554"/>
          </a:xfrm>
          <a:prstGeom prst="rect">
            <a:avLst/>
          </a:prstGeom>
          <a:noFill/>
        </p:spPr>
        <p:txBody>
          <a:bodyPr wrap="square" rtlCol="0">
            <a:spAutoFit/>
          </a:bodyPr>
          <a:lstStyle/>
          <a:p>
            <a:pPr algn="ctr"/>
            <a:r>
              <a:rPr lang="en-US" sz="1600" dirty="0"/>
              <a:t>Temperature</a:t>
            </a:r>
          </a:p>
        </p:txBody>
      </p:sp>
      <p:sp>
        <p:nvSpPr>
          <p:cNvPr id="43" name="TextBox 42">
            <a:extLst>
              <a:ext uri="{FF2B5EF4-FFF2-40B4-BE49-F238E27FC236}">
                <a16:creationId xmlns:a16="http://schemas.microsoft.com/office/drawing/2014/main" id="{19EDB668-AA89-EE41-8032-C217590AF574}"/>
              </a:ext>
            </a:extLst>
          </p:cNvPr>
          <p:cNvSpPr txBox="1"/>
          <p:nvPr/>
        </p:nvSpPr>
        <p:spPr>
          <a:xfrm>
            <a:off x="4234835" y="1454494"/>
            <a:ext cx="2664296" cy="338554"/>
          </a:xfrm>
          <a:prstGeom prst="rect">
            <a:avLst/>
          </a:prstGeom>
          <a:noFill/>
        </p:spPr>
        <p:txBody>
          <a:bodyPr wrap="square" rtlCol="0">
            <a:spAutoFit/>
          </a:bodyPr>
          <a:lstStyle/>
          <a:p>
            <a:pPr algn="ctr"/>
            <a:r>
              <a:rPr lang="en-US" sz="1600" dirty="0"/>
              <a:t>Dissolved Oxygen</a:t>
            </a:r>
          </a:p>
        </p:txBody>
      </p:sp>
      <p:sp>
        <p:nvSpPr>
          <p:cNvPr id="44" name="TextBox 43">
            <a:extLst>
              <a:ext uri="{FF2B5EF4-FFF2-40B4-BE49-F238E27FC236}">
                <a16:creationId xmlns:a16="http://schemas.microsoft.com/office/drawing/2014/main" id="{72C7C32E-5B05-C74D-94BC-0AB7CC660ACC}"/>
              </a:ext>
            </a:extLst>
          </p:cNvPr>
          <p:cNvSpPr txBox="1"/>
          <p:nvPr/>
        </p:nvSpPr>
        <p:spPr>
          <a:xfrm rot="16200000">
            <a:off x="-829557" y="4864314"/>
            <a:ext cx="2664296" cy="338554"/>
          </a:xfrm>
          <a:prstGeom prst="rect">
            <a:avLst/>
          </a:prstGeom>
          <a:noFill/>
        </p:spPr>
        <p:txBody>
          <a:bodyPr wrap="square" rtlCol="0">
            <a:spAutoFit/>
          </a:bodyPr>
          <a:lstStyle/>
          <a:p>
            <a:pPr algn="ctr"/>
            <a:r>
              <a:rPr lang="en-US" sz="1600"/>
              <a:t>Lake Sonoma</a:t>
            </a:r>
          </a:p>
        </p:txBody>
      </p:sp>
      <p:sp>
        <p:nvSpPr>
          <p:cNvPr id="45" name="TextBox 44">
            <a:extLst>
              <a:ext uri="{FF2B5EF4-FFF2-40B4-BE49-F238E27FC236}">
                <a16:creationId xmlns:a16="http://schemas.microsoft.com/office/drawing/2014/main" id="{3D930AC5-8E65-CE4D-904E-368B425D75BC}"/>
              </a:ext>
            </a:extLst>
          </p:cNvPr>
          <p:cNvSpPr txBox="1"/>
          <p:nvPr/>
        </p:nvSpPr>
        <p:spPr>
          <a:xfrm rot="16200000">
            <a:off x="-829557" y="2436353"/>
            <a:ext cx="2664296" cy="338554"/>
          </a:xfrm>
          <a:prstGeom prst="rect">
            <a:avLst/>
          </a:prstGeom>
          <a:noFill/>
        </p:spPr>
        <p:txBody>
          <a:bodyPr wrap="square" rtlCol="0">
            <a:spAutoFit/>
          </a:bodyPr>
          <a:lstStyle/>
          <a:p>
            <a:pPr algn="ctr"/>
            <a:r>
              <a:rPr lang="en-US" sz="1600"/>
              <a:t>Lake Mendocino</a:t>
            </a:r>
          </a:p>
        </p:txBody>
      </p:sp>
      <p:sp>
        <p:nvSpPr>
          <p:cNvPr id="46" name="TextBox 45">
            <a:extLst>
              <a:ext uri="{FF2B5EF4-FFF2-40B4-BE49-F238E27FC236}">
                <a16:creationId xmlns:a16="http://schemas.microsoft.com/office/drawing/2014/main" id="{3EFD1035-BA1F-114C-A1BB-4DA3191614C3}"/>
              </a:ext>
            </a:extLst>
          </p:cNvPr>
          <p:cNvSpPr txBox="1"/>
          <p:nvPr/>
        </p:nvSpPr>
        <p:spPr>
          <a:xfrm>
            <a:off x="10166571" y="3161949"/>
            <a:ext cx="1407387" cy="215444"/>
          </a:xfrm>
          <a:prstGeom prst="rect">
            <a:avLst/>
          </a:prstGeom>
          <a:solidFill>
            <a:schemeClr val="bg1"/>
          </a:solidFill>
        </p:spPr>
        <p:txBody>
          <a:bodyPr wrap="square" lIns="0" tIns="0" rIns="0" bIns="0" rtlCol="0">
            <a:spAutoFit/>
          </a:bodyPr>
          <a:lstStyle/>
          <a:p>
            <a:pPr algn="ctr"/>
            <a:r>
              <a:rPr lang="en-US" sz="1400">
                <a:solidFill>
                  <a:srgbClr val="00B0F0"/>
                </a:solidFill>
              </a:rPr>
              <a:t>Temperature</a:t>
            </a:r>
          </a:p>
        </p:txBody>
      </p:sp>
      <p:sp>
        <p:nvSpPr>
          <p:cNvPr id="47" name="TextBox 46">
            <a:extLst>
              <a:ext uri="{FF2B5EF4-FFF2-40B4-BE49-F238E27FC236}">
                <a16:creationId xmlns:a16="http://schemas.microsoft.com/office/drawing/2014/main" id="{7B66B181-1FB5-5F43-9FD9-1D4A26C049EF}"/>
              </a:ext>
            </a:extLst>
          </p:cNvPr>
          <p:cNvSpPr txBox="1"/>
          <p:nvPr/>
        </p:nvSpPr>
        <p:spPr>
          <a:xfrm>
            <a:off x="10166570" y="4366095"/>
            <a:ext cx="1407387" cy="215444"/>
          </a:xfrm>
          <a:prstGeom prst="rect">
            <a:avLst/>
          </a:prstGeom>
          <a:solidFill>
            <a:schemeClr val="bg1"/>
          </a:solidFill>
        </p:spPr>
        <p:txBody>
          <a:bodyPr wrap="square" lIns="0" tIns="0" rIns="0" bIns="0" rtlCol="0">
            <a:spAutoFit/>
          </a:bodyPr>
          <a:lstStyle/>
          <a:p>
            <a:pPr algn="ctr"/>
            <a:r>
              <a:rPr lang="en-US" sz="1400">
                <a:solidFill>
                  <a:srgbClr val="00B0F0"/>
                </a:solidFill>
              </a:rPr>
              <a:t>Dissolved Oxygen</a:t>
            </a:r>
          </a:p>
        </p:txBody>
      </p:sp>
      <p:cxnSp>
        <p:nvCxnSpPr>
          <p:cNvPr id="48" name="Straight Connector 47">
            <a:extLst>
              <a:ext uri="{FF2B5EF4-FFF2-40B4-BE49-F238E27FC236}">
                <a16:creationId xmlns:a16="http://schemas.microsoft.com/office/drawing/2014/main" id="{144E3140-E4D4-F745-B2CC-40993C28F32F}"/>
              </a:ext>
            </a:extLst>
          </p:cNvPr>
          <p:cNvCxnSpPr>
            <a:cxnSpLocks/>
          </p:cNvCxnSpPr>
          <p:nvPr/>
        </p:nvCxnSpPr>
        <p:spPr>
          <a:xfrm>
            <a:off x="1976308" y="2824035"/>
            <a:ext cx="0" cy="50405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6E0EB6-639A-A34E-B070-53224824E5AE}"/>
              </a:ext>
            </a:extLst>
          </p:cNvPr>
          <p:cNvCxnSpPr>
            <a:cxnSpLocks/>
          </p:cNvCxnSpPr>
          <p:nvPr/>
        </p:nvCxnSpPr>
        <p:spPr>
          <a:xfrm flipH="1">
            <a:off x="1638273" y="3304281"/>
            <a:ext cx="1821631" cy="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EC5DCE-2DF9-444F-BE38-7BD0104B133E}"/>
              </a:ext>
            </a:extLst>
          </p:cNvPr>
          <p:cNvCxnSpPr>
            <a:cxnSpLocks/>
          </p:cNvCxnSpPr>
          <p:nvPr/>
        </p:nvCxnSpPr>
        <p:spPr>
          <a:xfrm>
            <a:off x="1910208" y="5228875"/>
            <a:ext cx="0" cy="50405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2E286F-74C1-4644-9A8B-91328D3E5DFD}"/>
              </a:ext>
            </a:extLst>
          </p:cNvPr>
          <p:cNvCxnSpPr>
            <a:cxnSpLocks/>
          </p:cNvCxnSpPr>
          <p:nvPr/>
        </p:nvCxnSpPr>
        <p:spPr>
          <a:xfrm flipH="1">
            <a:off x="1665040" y="5654352"/>
            <a:ext cx="1821631" cy="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B930539-E41E-F34C-82B1-8B50E534CC59}"/>
              </a:ext>
            </a:extLst>
          </p:cNvPr>
          <p:cNvCxnSpPr>
            <a:cxnSpLocks/>
          </p:cNvCxnSpPr>
          <p:nvPr/>
        </p:nvCxnSpPr>
        <p:spPr>
          <a:xfrm>
            <a:off x="5207142" y="2862131"/>
            <a:ext cx="0" cy="47310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76832B-17E8-9B4C-B590-C90DFBCAA265}"/>
              </a:ext>
            </a:extLst>
          </p:cNvPr>
          <p:cNvCxnSpPr>
            <a:cxnSpLocks/>
          </p:cNvCxnSpPr>
          <p:nvPr/>
        </p:nvCxnSpPr>
        <p:spPr>
          <a:xfrm flipH="1">
            <a:off x="4945304" y="3311424"/>
            <a:ext cx="1821631" cy="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BCCC26E-A833-324A-B7FF-D49DCED22881}"/>
              </a:ext>
            </a:extLst>
          </p:cNvPr>
          <p:cNvCxnSpPr>
            <a:cxnSpLocks/>
          </p:cNvCxnSpPr>
          <p:nvPr/>
        </p:nvCxnSpPr>
        <p:spPr>
          <a:xfrm>
            <a:off x="5393459" y="5267544"/>
            <a:ext cx="0" cy="47310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6DBB67-DD71-EE43-AFC3-99FF308D5DCA}"/>
              </a:ext>
            </a:extLst>
          </p:cNvPr>
          <p:cNvCxnSpPr>
            <a:cxnSpLocks/>
          </p:cNvCxnSpPr>
          <p:nvPr/>
        </p:nvCxnSpPr>
        <p:spPr>
          <a:xfrm flipH="1">
            <a:off x="4955405" y="5666833"/>
            <a:ext cx="1821631" cy="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095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3E27CC0C-33FA-5140-A296-DB09ACCE163A}"/>
              </a:ext>
            </a:extLst>
          </p:cNvPr>
          <p:cNvSpPr>
            <a:spLocks noGrp="1"/>
          </p:cNvSpPr>
          <p:nvPr>
            <p:ph type="title"/>
          </p:nvPr>
        </p:nvSpPr>
        <p:spPr>
          <a:xfrm>
            <a:off x="318499" y="76200"/>
            <a:ext cx="11620072" cy="1084780"/>
          </a:xfrm>
        </p:spPr>
        <p:txBody>
          <a:bodyPr>
            <a:noAutofit/>
          </a:bodyPr>
          <a:lstStyle/>
          <a:p>
            <a:pPr algn="ctr"/>
            <a:r>
              <a:rPr lang="en-US" sz="3200" dirty="0"/>
              <a:t>River Temperature &amp; Cold-Water Pool Management</a:t>
            </a:r>
            <a:br>
              <a:rPr lang="en-US" sz="3200" dirty="0"/>
            </a:br>
            <a:r>
              <a:rPr lang="en-US" sz="2400" dirty="0"/>
              <a:t>Upper Sacramento River</a:t>
            </a:r>
            <a:br>
              <a:rPr lang="en-US" sz="2400" dirty="0"/>
            </a:br>
            <a:r>
              <a:rPr lang="en-US" sz="2000" dirty="0"/>
              <a:t>Performed by RMA for the U.S. Bureau of Reclamation</a:t>
            </a:r>
          </a:p>
        </p:txBody>
      </p:sp>
      <p:sp>
        <p:nvSpPr>
          <p:cNvPr id="29" name="Content Placeholder 11">
            <a:extLst>
              <a:ext uri="{FF2B5EF4-FFF2-40B4-BE49-F238E27FC236}">
                <a16:creationId xmlns:a16="http://schemas.microsoft.com/office/drawing/2014/main" id="{F99BBE23-4280-2B47-88B6-707502914512}"/>
              </a:ext>
            </a:extLst>
          </p:cNvPr>
          <p:cNvSpPr>
            <a:spLocks noGrp="1"/>
          </p:cNvSpPr>
          <p:nvPr>
            <p:ph idx="1"/>
          </p:nvPr>
        </p:nvSpPr>
        <p:spPr>
          <a:xfrm>
            <a:off x="595888" y="1268759"/>
            <a:ext cx="5589156" cy="5267023"/>
          </a:xfrm>
        </p:spPr>
        <p:txBody>
          <a:bodyPr>
            <a:normAutofit/>
          </a:bodyPr>
          <a:lstStyle/>
          <a:p>
            <a:pPr marL="0" indent="0">
              <a:buNone/>
            </a:pPr>
            <a:r>
              <a:rPr lang="en-US" sz="2000" i="1" dirty="0"/>
              <a:t>Objective: Management of river temperature in region of critical fish habitat</a:t>
            </a:r>
          </a:p>
          <a:p>
            <a:r>
              <a:rPr lang="en-US" sz="2000" dirty="0"/>
              <a:t>A primary modeling objective is to establish release temperature targets for optimum cold water pool management.</a:t>
            </a:r>
          </a:p>
          <a:p>
            <a:r>
              <a:rPr lang="en-US" sz="2000" dirty="0"/>
              <a:t>Shasta Temperature Control Device operation (TCD) is a key element of the model.</a:t>
            </a:r>
          </a:p>
          <a:p>
            <a:r>
              <a:rPr lang="en-US" sz="2000" dirty="0"/>
              <a:t>HEC-ResSim WQ is being tested as eventual replacement for the legacy HEC-5Q model.</a:t>
            </a:r>
          </a:p>
          <a:p>
            <a:r>
              <a:rPr lang="en-US" sz="2000" dirty="0"/>
              <a:t>The final model will include Shasta, Keswick, Trinity, Lewiston, and Whiskeytown reservoirs along with connecting river segments and tunnels.</a:t>
            </a:r>
          </a:p>
          <a:p>
            <a:endParaRPr lang="en-US" sz="2000" dirty="0"/>
          </a:p>
        </p:txBody>
      </p:sp>
      <p:grpSp>
        <p:nvGrpSpPr>
          <p:cNvPr id="23" name="Group 22">
            <a:extLst>
              <a:ext uri="{FF2B5EF4-FFF2-40B4-BE49-F238E27FC236}">
                <a16:creationId xmlns:a16="http://schemas.microsoft.com/office/drawing/2014/main" id="{1EBD9898-EA0B-3844-9578-30B832361BA7}"/>
              </a:ext>
            </a:extLst>
          </p:cNvPr>
          <p:cNvGrpSpPr/>
          <p:nvPr/>
        </p:nvGrpSpPr>
        <p:grpSpPr>
          <a:xfrm>
            <a:off x="6575461" y="1268759"/>
            <a:ext cx="4630233" cy="5296428"/>
            <a:chOff x="6912194" y="1124742"/>
            <a:chExt cx="4584406" cy="5256585"/>
          </a:xfrm>
        </p:grpSpPr>
        <p:pic>
          <p:nvPicPr>
            <p:cNvPr id="24" name="Picture 23">
              <a:extLst>
                <a:ext uri="{FF2B5EF4-FFF2-40B4-BE49-F238E27FC236}">
                  <a16:creationId xmlns:a16="http://schemas.microsoft.com/office/drawing/2014/main" id="{27C5C83E-3643-3E4C-A81C-94745280AEA0}"/>
                </a:ext>
              </a:extLst>
            </p:cNvPr>
            <p:cNvPicPr>
              <a:picLocks noChangeAspect="1"/>
            </p:cNvPicPr>
            <p:nvPr/>
          </p:nvPicPr>
          <p:blipFill>
            <a:blip r:embed="rId3"/>
            <a:stretch>
              <a:fillRect/>
            </a:stretch>
          </p:blipFill>
          <p:spPr>
            <a:xfrm>
              <a:off x="7274793" y="5463010"/>
              <a:ext cx="966548" cy="889135"/>
            </a:xfrm>
            <a:prstGeom prst="rect">
              <a:avLst/>
            </a:prstGeom>
          </p:spPr>
        </p:pic>
        <p:sp>
          <p:nvSpPr>
            <p:cNvPr id="25" name="Isosceles Triangle 9">
              <a:extLst>
                <a:ext uri="{FF2B5EF4-FFF2-40B4-BE49-F238E27FC236}">
                  <a16:creationId xmlns:a16="http://schemas.microsoft.com/office/drawing/2014/main" id="{1EBECA0E-274D-7345-A6F3-00D74B8C518D}"/>
                </a:ext>
              </a:extLst>
            </p:cNvPr>
            <p:cNvSpPr/>
            <p:nvPr/>
          </p:nvSpPr>
          <p:spPr>
            <a:xfrm flipV="1">
              <a:off x="7588736" y="5687535"/>
              <a:ext cx="91440" cy="9144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BF005D4-7961-5D4C-8D86-E65CAD5EABB8}"/>
                </a:ext>
              </a:extLst>
            </p:cNvPr>
            <p:cNvPicPr>
              <a:picLocks noChangeAspect="1"/>
            </p:cNvPicPr>
            <p:nvPr/>
          </p:nvPicPr>
          <p:blipFill rotWithShape="1">
            <a:blip r:embed="rId4"/>
            <a:srcRect l="50153" t="21837" r="14833" b="19710"/>
            <a:stretch/>
          </p:blipFill>
          <p:spPr>
            <a:xfrm>
              <a:off x="6912194" y="1124742"/>
              <a:ext cx="4584406" cy="5256585"/>
            </a:xfrm>
            <a:prstGeom prst="rect">
              <a:avLst/>
            </a:prstGeom>
            <a:ln>
              <a:solidFill>
                <a:schemeClr val="tx1"/>
              </a:solidFill>
            </a:ln>
          </p:spPr>
        </p:pic>
        <p:pic>
          <p:nvPicPr>
            <p:cNvPr id="28" name="Picture 27">
              <a:extLst>
                <a:ext uri="{FF2B5EF4-FFF2-40B4-BE49-F238E27FC236}">
                  <a16:creationId xmlns:a16="http://schemas.microsoft.com/office/drawing/2014/main" id="{4C657E6B-D68F-E24C-82FA-1D8C4A8E1F21}"/>
                </a:ext>
              </a:extLst>
            </p:cNvPr>
            <p:cNvPicPr>
              <a:picLocks noChangeAspect="1"/>
            </p:cNvPicPr>
            <p:nvPr/>
          </p:nvPicPr>
          <p:blipFill rotWithShape="1">
            <a:blip r:embed="rId5"/>
            <a:srcRect r="14638"/>
            <a:stretch/>
          </p:blipFill>
          <p:spPr>
            <a:xfrm>
              <a:off x="9119195" y="1940419"/>
              <a:ext cx="2377405" cy="1674262"/>
            </a:xfrm>
            <a:prstGeom prst="rect">
              <a:avLst/>
            </a:prstGeom>
          </p:spPr>
        </p:pic>
      </p:grpSp>
    </p:spTree>
    <p:extLst>
      <p:ext uri="{BB962C8B-B14F-4D97-AF65-F5344CB8AC3E}">
        <p14:creationId xmlns:p14="http://schemas.microsoft.com/office/powerpoint/2010/main" val="260997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3E27CC0C-33FA-5140-A296-DB09ACCE163A}"/>
              </a:ext>
            </a:extLst>
          </p:cNvPr>
          <p:cNvSpPr>
            <a:spLocks noGrp="1"/>
          </p:cNvSpPr>
          <p:nvPr>
            <p:ph type="title"/>
          </p:nvPr>
        </p:nvSpPr>
        <p:spPr>
          <a:xfrm>
            <a:off x="318499" y="76200"/>
            <a:ext cx="11620072" cy="1162398"/>
          </a:xfrm>
        </p:spPr>
        <p:txBody>
          <a:bodyPr>
            <a:noAutofit/>
          </a:bodyPr>
          <a:lstStyle/>
          <a:p>
            <a:pPr algn="ctr"/>
            <a:r>
              <a:rPr lang="en-US" sz="3200" dirty="0"/>
              <a:t>River Temperature &amp; Cold-Water Pool Management</a:t>
            </a:r>
            <a:br>
              <a:rPr lang="en-US" sz="3200" dirty="0"/>
            </a:br>
            <a:r>
              <a:rPr lang="en-US" sz="2400" dirty="0"/>
              <a:t>Upper Sacramento River</a:t>
            </a:r>
            <a:br>
              <a:rPr lang="en-US" sz="2400" dirty="0"/>
            </a:br>
            <a:r>
              <a:rPr lang="en-US" sz="2000" dirty="0"/>
              <a:t>Performed by RMA for the U.S. Bureau of Reclamation</a:t>
            </a:r>
          </a:p>
        </p:txBody>
      </p:sp>
      <p:grpSp>
        <p:nvGrpSpPr>
          <p:cNvPr id="23" name="Group 22">
            <a:extLst>
              <a:ext uri="{FF2B5EF4-FFF2-40B4-BE49-F238E27FC236}">
                <a16:creationId xmlns:a16="http://schemas.microsoft.com/office/drawing/2014/main" id="{484AB4A4-099F-DC4E-8C64-623F807E5B87}"/>
              </a:ext>
            </a:extLst>
          </p:cNvPr>
          <p:cNvGrpSpPr/>
          <p:nvPr/>
        </p:nvGrpSpPr>
        <p:grpSpPr>
          <a:xfrm>
            <a:off x="7176120" y="1268760"/>
            <a:ext cx="4419993" cy="5068065"/>
            <a:chOff x="6912194" y="1124742"/>
            <a:chExt cx="4584406" cy="5256585"/>
          </a:xfrm>
        </p:grpSpPr>
        <p:pic>
          <p:nvPicPr>
            <p:cNvPr id="24" name="Picture 23">
              <a:extLst>
                <a:ext uri="{FF2B5EF4-FFF2-40B4-BE49-F238E27FC236}">
                  <a16:creationId xmlns:a16="http://schemas.microsoft.com/office/drawing/2014/main" id="{5DDF58E3-5A16-8F42-B5A4-9614B4A7971C}"/>
                </a:ext>
              </a:extLst>
            </p:cNvPr>
            <p:cNvPicPr>
              <a:picLocks noChangeAspect="1"/>
            </p:cNvPicPr>
            <p:nvPr/>
          </p:nvPicPr>
          <p:blipFill>
            <a:blip r:embed="rId3"/>
            <a:stretch>
              <a:fillRect/>
            </a:stretch>
          </p:blipFill>
          <p:spPr>
            <a:xfrm>
              <a:off x="7274793" y="5463010"/>
              <a:ext cx="966548" cy="889135"/>
            </a:xfrm>
            <a:prstGeom prst="rect">
              <a:avLst/>
            </a:prstGeom>
          </p:spPr>
        </p:pic>
        <p:sp>
          <p:nvSpPr>
            <p:cNvPr id="25" name="Isosceles Triangle 9">
              <a:extLst>
                <a:ext uri="{FF2B5EF4-FFF2-40B4-BE49-F238E27FC236}">
                  <a16:creationId xmlns:a16="http://schemas.microsoft.com/office/drawing/2014/main" id="{23F1795C-B0CE-1843-A0B7-6B50A6E56527}"/>
                </a:ext>
              </a:extLst>
            </p:cNvPr>
            <p:cNvSpPr/>
            <p:nvPr/>
          </p:nvSpPr>
          <p:spPr>
            <a:xfrm flipV="1">
              <a:off x="7588736" y="5687535"/>
              <a:ext cx="91440" cy="9144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63F5088-6F80-F84D-B530-C962F1A70F14}"/>
                </a:ext>
              </a:extLst>
            </p:cNvPr>
            <p:cNvPicPr>
              <a:picLocks noChangeAspect="1"/>
            </p:cNvPicPr>
            <p:nvPr/>
          </p:nvPicPr>
          <p:blipFill rotWithShape="1">
            <a:blip r:embed="rId4"/>
            <a:srcRect l="50153" t="21837" r="14833" b="19710"/>
            <a:stretch/>
          </p:blipFill>
          <p:spPr>
            <a:xfrm>
              <a:off x="6912194" y="1124742"/>
              <a:ext cx="4584406" cy="5256585"/>
            </a:xfrm>
            <a:prstGeom prst="rect">
              <a:avLst/>
            </a:prstGeom>
            <a:ln>
              <a:solidFill>
                <a:schemeClr val="tx1"/>
              </a:solidFill>
            </a:ln>
          </p:spPr>
        </p:pic>
        <p:pic>
          <p:nvPicPr>
            <p:cNvPr id="28" name="Picture 27">
              <a:extLst>
                <a:ext uri="{FF2B5EF4-FFF2-40B4-BE49-F238E27FC236}">
                  <a16:creationId xmlns:a16="http://schemas.microsoft.com/office/drawing/2014/main" id="{41862604-D24C-1F46-B2BF-EB2F389D866C}"/>
                </a:ext>
              </a:extLst>
            </p:cNvPr>
            <p:cNvPicPr>
              <a:picLocks noChangeAspect="1"/>
            </p:cNvPicPr>
            <p:nvPr/>
          </p:nvPicPr>
          <p:blipFill rotWithShape="1">
            <a:blip r:embed="rId5"/>
            <a:srcRect r="14638"/>
            <a:stretch/>
          </p:blipFill>
          <p:spPr>
            <a:xfrm>
              <a:off x="9119195" y="1940419"/>
              <a:ext cx="2377405" cy="1674262"/>
            </a:xfrm>
            <a:prstGeom prst="rect">
              <a:avLst/>
            </a:prstGeom>
          </p:spPr>
        </p:pic>
      </p:grpSp>
      <p:pic>
        <p:nvPicPr>
          <p:cNvPr id="29" name="Picture 28">
            <a:extLst>
              <a:ext uri="{FF2B5EF4-FFF2-40B4-BE49-F238E27FC236}">
                <a16:creationId xmlns:a16="http://schemas.microsoft.com/office/drawing/2014/main" id="{25918EF8-13B5-D84D-9795-023FA0EFE01E}"/>
              </a:ext>
            </a:extLst>
          </p:cNvPr>
          <p:cNvPicPr>
            <a:picLocks noChangeAspect="1"/>
          </p:cNvPicPr>
          <p:nvPr/>
        </p:nvPicPr>
        <p:blipFill>
          <a:blip r:embed="rId3"/>
          <a:stretch>
            <a:fillRect/>
          </a:stretch>
        </p:blipFill>
        <p:spPr>
          <a:xfrm>
            <a:off x="7274793" y="5420185"/>
            <a:ext cx="966548" cy="889135"/>
          </a:xfrm>
          <a:prstGeom prst="rect">
            <a:avLst/>
          </a:prstGeom>
        </p:spPr>
      </p:pic>
      <p:sp>
        <p:nvSpPr>
          <p:cNvPr id="30" name="Isosceles Triangle 14">
            <a:extLst>
              <a:ext uri="{FF2B5EF4-FFF2-40B4-BE49-F238E27FC236}">
                <a16:creationId xmlns:a16="http://schemas.microsoft.com/office/drawing/2014/main" id="{C345A441-2D31-F24D-9A0D-FA8DA3B19CE9}"/>
              </a:ext>
            </a:extLst>
          </p:cNvPr>
          <p:cNvSpPr/>
          <p:nvPr/>
        </p:nvSpPr>
        <p:spPr>
          <a:xfrm flipV="1">
            <a:off x="7603022" y="5632805"/>
            <a:ext cx="91440" cy="9144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C93E8D61-4374-924E-837A-1B51DB271F46}"/>
              </a:ext>
            </a:extLst>
          </p:cNvPr>
          <p:cNvPicPr>
            <a:picLocks noChangeAspect="1"/>
          </p:cNvPicPr>
          <p:nvPr/>
        </p:nvPicPr>
        <p:blipFill rotWithShape="1">
          <a:blip r:embed="rId6"/>
          <a:srcRect l="16567" t="13250" r="15665" b="8009"/>
          <a:stretch/>
        </p:blipFill>
        <p:spPr>
          <a:xfrm>
            <a:off x="3233348" y="1412776"/>
            <a:ext cx="3816870" cy="3816424"/>
          </a:xfrm>
          <a:prstGeom prst="rect">
            <a:avLst/>
          </a:prstGeom>
        </p:spPr>
      </p:pic>
      <p:pic>
        <p:nvPicPr>
          <p:cNvPr id="32" name="Picture 31">
            <a:extLst>
              <a:ext uri="{FF2B5EF4-FFF2-40B4-BE49-F238E27FC236}">
                <a16:creationId xmlns:a16="http://schemas.microsoft.com/office/drawing/2014/main" id="{8A1D3B66-048C-F84C-840F-25C92D74E0E7}"/>
              </a:ext>
            </a:extLst>
          </p:cNvPr>
          <p:cNvPicPr>
            <a:picLocks noChangeAspect="1"/>
          </p:cNvPicPr>
          <p:nvPr/>
        </p:nvPicPr>
        <p:blipFill rotWithShape="1">
          <a:blip r:embed="rId7"/>
          <a:srcRect l="8625" t="27255" r="20244" b="24811"/>
          <a:stretch/>
        </p:blipFill>
        <p:spPr>
          <a:xfrm>
            <a:off x="394257" y="1412775"/>
            <a:ext cx="2501233" cy="2696887"/>
          </a:xfrm>
          <a:prstGeom prst="rect">
            <a:avLst/>
          </a:prstGeom>
        </p:spPr>
      </p:pic>
      <p:sp>
        <p:nvSpPr>
          <p:cNvPr id="33" name="TextBox 32">
            <a:extLst>
              <a:ext uri="{FF2B5EF4-FFF2-40B4-BE49-F238E27FC236}">
                <a16:creationId xmlns:a16="http://schemas.microsoft.com/office/drawing/2014/main" id="{57DD6766-3EB1-3746-A23F-527E090ED3CC}"/>
              </a:ext>
            </a:extLst>
          </p:cNvPr>
          <p:cNvSpPr txBox="1"/>
          <p:nvPr/>
        </p:nvSpPr>
        <p:spPr>
          <a:xfrm>
            <a:off x="691283" y="4024994"/>
            <a:ext cx="2103010" cy="461665"/>
          </a:xfrm>
          <a:prstGeom prst="rect">
            <a:avLst/>
          </a:prstGeom>
          <a:noFill/>
        </p:spPr>
        <p:txBody>
          <a:bodyPr wrap="square" rtlCol="0">
            <a:spAutoFit/>
          </a:bodyPr>
          <a:lstStyle/>
          <a:p>
            <a:r>
              <a:rPr lang="en-US" sz="1200">
                <a:solidFill>
                  <a:schemeClr val="bg1">
                    <a:lumMod val="50000"/>
                  </a:schemeClr>
                </a:solidFill>
              </a:rPr>
              <a:t>Shasta TCD graphic courtesy of Watercourse Engineering</a:t>
            </a:r>
          </a:p>
        </p:txBody>
      </p:sp>
      <p:cxnSp>
        <p:nvCxnSpPr>
          <p:cNvPr id="34" name="Connector: Elbow 15">
            <a:extLst>
              <a:ext uri="{FF2B5EF4-FFF2-40B4-BE49-F238E27FC236}">
                <a16:creationId xmlns:a16="http://schemas.microsoft.com/office/drawing/2014/main" id="{95B28E06-5170-134F-9DA0-1CDBDC4D3517}"/>
              </a:ext>
            </a:extLst>
          </p:cNvPr>
          <p:cNvCxnSpPr>
            <a:cxnSpLocks/>
          </p:cNvCxnSpPr>
          <p:nvPr/>
        </p:nvCxnSpPr>
        <p:spPr>
          <a:xfrm rot="10800000">
            <a:off x="6924316" y="3212976"/>
            <a:ext cx="2772084" cy="360040"/>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18">
            <a:extLst>
              <a:ext uri="{FF2B5EF4-FFF2-40B4-BE49-F238E27FC236}">
                <a16:creationId xmlns:a16="http://schemas.microsoft.com/office/drawing/2014/main" id="{8F2039EC-5910-C84A-BC46-9773EA2E47B5}"/>
              </a:ext>
            </a:extLst>
          </p:cNvPr>
          <p:cNvCxnSpPr>
            <a:cxnSpLocks/>
          </p:cNvCxnSpPr>
          <p:nvPr/>
        </p:nvCxnSpPr>
        <p:spPr>
          <a:xfrm rot="10800000" flipV="1">
            <a:off x="6924316" y="3700660"/>
            <a:ext cx="2700076" cy="2103438"/>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0896F03E-920C-E646-9D7C-23EC9486327A}"/>
              </a:ext>
            </a:extLst>
          </p:cNvPr>
          <p:cNvPicPr>
            <a:picLocks noChangeAspect="1"/>
          </p:cNvPicPr>
          <p:nvPr/>
        </p:nvPicPr>
        <p:blipFill>
          <a:blip r:embed="rId8"/>
          <a:stretch>
            <a:fillRect/>
          </a:stretch>
        </p:blipFill>
        <p:spPr>
          <a:xfrm>
            <a:off x="126114" y="4625282"/>
            <a:ext cx="3233348" cy="1683407"/>
          </a:xfrm>
          <a:prstGeom prst="rect">
            <a:avLst/>
          </a:prstGeom>
        </p:spPr>
      </p:pic>
      <p:cxnSp>
        <p:nvCxnSpPr>
          <p:cNvPr id="37" name="Straight Connector 36">
            <a:extLst>
              <a:ext uri="{FF2B5EF4-FFF2-40B4-BE49-F238E27FC236}">
                <a16:creationId xmlns:a16="http://schemas.microsoft.com/office/drawing/2014/main" id="{23C1924E-6BD3-B346-904C-70FC24CEDB89}"/>
              </a:ext>
            </a:extLst>
          </p:cNvPr>
          <p:cNvCxnSpPr>
            <a:cxnSpLocks/>
          </p:cNvCxnSpPr>
          <p:nvPr/>
        </p:nvCxnSpPr>
        <p:spPr>
          <a:xfrm>
            <a:off x="2606282" y="5660671"/>
            <a:ext cx="0" cy="509395"/>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C435A95-E86B-A14B-951C-AA2CB6BD4BF8}"/>
              </a:ext>
            </a:extLst>
          </p:cNvPr>
          <p:cNvCxnSpPr>
            <a:cxnSpLocks/>
          </p:cNvCxnSpPr>
          <p:nvPr/>
        </p:nvCxnSpPr>
        <p:spPr>
          <a:xfrm flipH="1">
            <a:off x="1271464" y="6033766"/>
            <a:ext cx="1855542" cy="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A081D30-061D-DD48-B990-42F25BEBA17A}"/>
              </a:ext>
            </a:extLst>
          </p:cNvPr>
          <p:cNvPicPr>
            <a:picLocks noChangeAspect="1"/>
          </p:cNvPicPr>
          <p:nvPr/>
        </p:nvPicPr>
        <p:blipFill>
          <a:blip r:embed="rId9"/>
          <a:stretch>
            <a:fillRect/>
          </a:stretch>
        </p:blipFill>
        <p:spPr>
          <a:xfrm>
            <a:off x="3436769" y="5198489"/>
            <a:ext cx="3480339" cy="1205206"/>
          </a:xfrm>
          <a:prstGeom prst="rect">
            <a:avLst/>
          </a:prstGeom>
        </p:spPr>
      </p:pic>
    </p:spTree>
    <p:extLst>
      <p:ext uri="{BB962C8B-B14F-4D97-AF65-F5344CB8AC3E}">
        <p14:creationId xmlns:p14="http://schemas.microsoft.com/office/powerpoint/2010/main" val="93390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ree, outdoor, mountain, nature&#10;&#10;Description automatically generated">
            <a:extLst>
              <a:ext uri="{FF2B5EF4-FFF2-40B4-BE49-F238E27FC236}">
                <a16:creationId xmlns:a16="http://schemas.microsoft.com/office/drawing/2014/main" id="{ADB87E14-807C-0A40-8A46-BBF1CC9E0F72}"/>
              </a:ext>
            </a:extLst>
          </p:cNvPr>
          <p:cNvPicPr>
            <a:picLocks noChangeAspect="1"/>
          </p:cNvPicPr>
          <p:nvPr/>
        </p:nvPicPr>
        <p:blipFill rotWithShape="1">
          <a:blip r:embed="rId3"/>
          <a:srcRect r="8352"/>
          <a:stretch/>
        </p:blipFill>
        <p:spPr>
          <a:xfrm>
            <a:off x="6262256" y="10"/>
            <a:ext cx="5929743" cy="6857990"/>
          </a:xfrm>
          <a:prstGeom prst="rect">
            <a:avLst/>
          </a:prstGeom>
        </p:spPr>
      </p:pic>
      <p:sp>
        <p:nvSpPr>
          <p:cNvPr id="4" name="Rectangle 3"/>
          <p:cNvSpPr/>
          <p:nvPr/>
        </p:nvSpPr>
        <p:spPr>
          <a:xfrm>
            <a:off x="842834" y="52181"/>
            <a:ext cx="3822189" cy="649483"/>
          </a:xfrm>
          <a:prstGeom prst="rect">
            <a:avLst/>
          </a:prstGeom>
        </p:spPr>
        <p:txBody>
          <a:bodyPr vert="horz" lIns="91440" tIns="45720" rIns="91440" bIns="45720" numCol="1" rtlCol="0" anchor="ctr" anchorCtr="0" compatLnSpc="1">
            <a:prstTxWarp prst="textNoShape">
              <a:avLst/>
            </a:prstTxWarp>
            <a:normAutofit/>
          </a:bodyPr>
          <a:lstStyle/>
          <a:p>
            <a:pPr algn="ctr">
              <a:lnSpc>
                <a:spcPct val="90000"/>
              </a:lnSpc>
              <a:spcBef>
                <a:spcPct val="0"/>
              </a:spcBef>
              <a:spcAft>
                <a:spcPts val="600"/>
              </a:spcAft>
            </a:pPr>
            <a:r>
              <a:rPr lang="en-US" sz="3600" b="1" dirty="0">
                <a:effectLst>
                  <a:outerShdw blurRad="38100" dist="38100" dir="2700000" algn="tl">
                    <a:srgbClr val="000000">
                      <a:alpha val="43137"/>
                    </a:srgbClr>
                  </a:outerShdw>
                </a:effectLst>
                <a:latin typeface="+mj-lt"/>
                <a:ea typeface="+mj-ea"/>
                <a:cs typeface="+mj-cs"/>
              </a:rPr>
              <a:t>Summary</a:t>
            </a:r>
          </a:p>
        </p:txBody>
      </p:sp>
      <p:sp>
        <p:nvSpPr>
          <p:cNvPr id="7" name="Content Placeholder 3">
            <a:extLst>
              <a:ext uri="{FF2B5EF4-FFF2-40B4-BE49-F238E27FC236}">
                <a16:creationId xmlns:a16="http://schemas.microsoft.com/office/drawing/2014/main" id="{C35892D8-289E-634D-87F9-396411DB6244}"/>
              </a:ext>
            </a:extLst>
          </p:cNvPr>
          <p:cNvSpPr>
            <a:spLocks noGrp="1"/>
          </p:cNvSpPr>
          <p:nvPr>
            <p:ph idx="1"/>
          </p:nvPr>
        </p:nvSpPr>
        <p:spPr>
          <a:xfrm>
            <a:off x="11684" y="716654"/>
            <a:ext cx="6250572" cy="6111366"/>
          </a:xfrm>
        </p:spPr>
        <p:txBody>
          <a:bodyPr vert="horz" lIns="91440" tIns="45720" rIns="91440" bIns="45720" rtlCol="0">
            <a:noAutofit/>
          </a:bodyPr>
          <a:lstStyle/>
          <a:p>
            <a:r>
              <a:rPr lang="en-US" sz="1800" dirty="0"/>
              <a:t>Water quality capabilities have been implemented in HEC-ResSim.</a:t>
            </a:r>
          </a:p>
          <a:p>
            <a:pPr lvl="1"/>
            <a:r>
              <a:rPr lang="en-US" sz="1800" dirty="0"/>
              <a:t>ClearWater engine and modules: temperature and eutrophication modeling capabilities</a:t>
            </a:r>
          </a:p>
          <a:p>
            <a:r>
              <a:rPr lang="en-US" sz="1800" dirty="0"/>
              <a:t>The new capabilities integrate water quality simulations with the reservoir system release decision-making process.</a:t>
            </a:r>
          </a:p>
          <a:p>
            <a:r>
              <a:rPr lang="en-US" sz="1800" dirty="0"/>
              <a:t>Water quality objectives can be specified in terms of temperature and concentration instead of estimated flows and depths.</a:t>
            </a:r>
          </a:p>
          <a:p>
            <a:r>
              <a:rPr lang="en-US" sz="1800" dirty="0"/>
              <a:t>The user interface enables users to set up and configure water quality models, specify data input and output, create rules for environmental objectives, and visualize results for environmental analyses.</a:t>
            </a:r>
          </a:p>
          <a:p>
            <a:r>
              <a:rPr lang="en-US" sz="1800" dirty="0"/>
              <a:t>HEC-ResSim is compatible with the HEC integration software packages HEC-WAT and CWMS/RTS.</a:t>
            </a:r>
          </a:p>
          <a:p>
            <a:r>
              <a:rPr lang="en-US" sz="1800" dirty="0"/>
              <a:t>Two case studies were prepared to demonstrate some of the new WQ capabilities.</a:t>
            </a:r>
          </a:p>
          <a:p>
            <a:pPr lvl="1"/>
            <a:r>
              <a:rPr lang="en-US" sz="1800" dirty="0"/>
              <a:t>Temperature, nutrients, primary production, and dissolved oxygen simulation for the Russian River, CA</a:t>
            </a:r>
          </a:p>
          <a:p>
            <a:pPr lvl="1"/>
            <a:r>
              <a:rPr lang="en-US" sz="1800" dirty="0"/>
              <a:t>Temperature simulation for the upper Sacramento System, CA</a:t>
            </a:r>
          </a:p>
        </p:txBody>
      </p:sp>
    </p:spTree>
    <p:extLst>
      <p:ext uri="{BB962C8B-B14F-4D97-AF65-F5344CB8AC3E}">
        <p14:creationId xmlns:p14="http://schemas.microsoft.com/office/powerpoint/2010/main" val="407229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524000" y="0"/>
            <a:ext cx="9144000" cy="9783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CCFF"/>
                </a:solidFill>
                <a:effectLst>
                  <a:outerShdw blurRad="38100" dist="38100" dir="2700000" algn="tl">
                    <a:srgbClr val="000000"/>
                  </a:outerShdw>
                </a:effectLst>
                <a:uLnTx/>
                <a:uFillTx/>
                <a:latin typeface="Calibri" panose="020F0502020204030204" pitchFamily="34" charset="0"/>
                <a:cs typeface="Calibri" panose="020F0502020204030204" pitchFamily="34" charset="0"/>
              </a:rPr>
              <a:t>HEC-RAS</a:t>
            </a:r>
            <a:br>
              <a:rPr kumimoji="0" lang="en-US" sz="2800" b="0" i="0" u="none" strike="noStrike" kern="0" cap="none" spc="0" normalizeH="0" baseline="0" noProof="0" dirty="0">
                <a:ln>
                  <a:noFill/>
                </a:ln>
                <a:solidFill>
                  <a:srgbClr val="00CCFF"/>
                </a:solidFill>
                <a:effectLst>
                  <a:outerShdw blurRad="38100" dist="38100" dir="2700000" algn="tl">
                    <a:srgbClr val="000000"/>
                  </a:outerShdw>
                </a:effectLst>
                <a:uLnTx/>
                <a:uFillTx/>
                <a:latin typeface="Calibri" panose="020F0502020204030204" pitchFamily="34" charset="0"/>
                <a:cs typeface="Calibri" panose="020F0502020204030204" pitchFamily="34" charset="0"/>
              </a:rPr>
            </a:br>
            <a:r>
              <a:rPr kumimoji="0" lang="en-US" sz="2800" b="0" i="0" u="none" strike="noStrike" kern="0" cap="none" spc="0" normalizeH="0" baseline="0" noProof="0" dirty="0">
                <a:ln>
                  <a:noFill/>
                </a:ln>
                <a:solidFill>
                  <a:srgbClr val="33CC33"/>
                </a:solidFill>
                <a:effectLst>
                  <a:outerShdw blurRad="38100" dist="38100" dir="2700000" algn="tl">
                    <a:srgbClr val="000000"/>
                  </a:outerShdw>
                </a:effectLst>
                <a:uLnTx/>
                <a:uFillTx/>
                <a:latin typeface="Calibri" panose="020F0502020204030204" pitchFamily="34" charset="0"/>
                <a:cs typeface="Calibri" panose="020F0502020204030204" pitchFamily="34" charset="0"/>
              </a:rPr>
              <a:t>River Water Quality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7" y="1634033"/>
            <a:ext cx="9003983" cy="2526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Line 11"/>
          <p:cNvSpPr>
            <a:spLocks noChangeShapeType="1"/>
          </p:cNvSpPr>
          <p:nvPr/>
        </p:nvSpPr>
        <p:spPr bwMode="auto">
          <a:xfrm flipH="1">
            <a:off x="3186112" y="1601333"/>
            <a:ext cx="242888" cy="633412"/>
          </a:xfrm>
          <a:prstGeom prst="line">
            <a:avLst/>
          </a:prstGeom>
          <a:noFill/>
          <a:ln w="38100">
            <a:solidFill>
              <a:schemeClr val="tx1"/>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sp>
        <p:nvSpPr>
          <p:cNvPr id="11" name="Line 12"/>
          <p:cNvSpPr>
            <a:spLocks noChangeShapeType="1"/>
          </p:cNvSpPr>
          <p:nvPr/>
        </p:nvSpPr>
        <p:spPr bwMode="auto">
          <a:xfrm flipH="1">
            <a:off x="4359275" y="1583870"/>
            <a:ext cx="288925" cy="688975"/>
          </a:xfrm>
          <a:prstGeom prst="line">
            <a:avLst/>
          </a:prstGeom>
          <a:noFill/>
          <a:ln w="38100">
            <a:solidFill>
              <a:schemeClr val="tx1"/>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sp>
        <p:nvSpPr>
          <p:cNvPr id="12" name="Text Box 8"/>
          <p:cNvSpPr txBox="1">
            <a:spLocks noChangeArrowheads="1"/>
          </p:cNvSpPr>
          <p:nvPr/>
        </p:nvSpPr>
        <p:spPr bwMode="auto">
          <a:xfrm>
            <a:off x="2514600" y="1015545"/>
            <a:ext cx="1638300" cy="646113"/>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7E6E6"/>
                </a:solidFill>
                <a:effectLst/>
                <a:uLnTx/>
                <a:uFillTx/>
                <a:latin typeface="Tahoma" charset="0"/>
                <a:ea typeface="+mn-ea"/>
                <a:cs typeface="+mn-cs"/>
              </a:rPr>
              <a:t>Water Quality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7E6E6"/>
                </a:solidFill>
                <a:effectLst/>
                <a:uLnTx/>
                <a:uFillTx/>
                <a:latin typeface="Tahoma" charset="0"/>
                <a:ea typeface="+mn-ea"/>
                <a:cs typeface="+mn-cs"/>
              </a:rPr>
              <a:t>Data</a:t>
            </a:r>
          </a:p>
        </p:txBody>
      </p:sp>
      <p:sp>
        <p:nvSpPr>
          <p:cNvPr id="13" name="Text Box 9"/>
          <p:cNvSpPr txBox="1">
            <a:spLocks noChangeArrowheads="1"/>
          </p:cNvSpPr>
          <p:nvPr/>
        </p:nvSpPr>
        <p:spPr bwMode="auto">
          <a:xfrm>
            <a:off x="4000500" y="1012370"/>
            <a:ext cx="1638300" cy="646113"/>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7E6E6"/>
                </a:solidFill>
                <a:effectLst/>
                <a:uLnTx/>
                <a:uFillTx/>
                <a:latin typeface="Tahoma" charset="0"/>
                <a:ea typeface="+mn-ea"/>
                <a:cs typeface="+mn-cs"/>
              </a:rPr>
              <a:t>Water Quality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7E6E6"/>
                </a:solidFill>
                <a:effectLst/>
                <a:uLnTx/>
                <a:uFillTx/>
                <a:latin typeface="Tahoma" charset="0"/>
                <a:ea typeface="+mn-ea"/>
                <a:cs typeface="+mn-cs"/>
              </a:rPr>
              <a:t>Analysis</a:t>
            </a:r>
          </a:p>
        </p:txBody>
      </p:sp>
      <p:sp>
        <p:nvSpPr>
          <p:cNvPr id="14" name="Rectangle 5"/>
          <p:cNvSpPr>
            <a:spLocks noChangeArrowheads="1"/>
          </p:cNvSpPr>
          <p:nvPr/>
        </p:nvSpPr>
        <p:spPr bwMode="auto">
          <a:xfrm>
            <a:off x="2956718" y="2140448"/>
            <a:ext cx="331789" cy="331787"/>
          </a:xfrm>
          <a:prstGeom prst="rect">
            <a:avLst/>
          </a:prstGeom>
          <a:noFill/>
          <a:ln w="38100">
            <a:solidFill>
              <a:srgbClr val="FF0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sp>
        <p:nvSpPr>
          <p:cNvPr id="15" name="Rectangle 6"/>
          <p:cNvSpPr>
            <a:spLocks noChangeArrowheads="1"/>
          </p:cNvSpPr>
          <p:nvPr/>
        </p:nvSpPr>
        <p:spPr bwMode="auto">
          <a:xfrm>
            <a:off x="4114800" y="2140448"/>
            <a:ext cx="333375" cy="331787"/>
          </a:xfrm>
          <a:prstGeom prst="rect">
            <a:avLst/>
          </a:prstGeom>
          <a:noFill/>
          <a:ln w="38100">
            <a:solidFill>
              <a:srgbClr val="FF0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pic>
        <p:nvPicPr>
          <p:cNvPr id="5"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35902" y="3100475"/>
            <a:ext cx="4917897" cy="3669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460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76384"/>
            <a:ext cx="10364451" cy="733086"/>
          </a:xfrm>
        </p:spPr>
        <p:txBody>
          <a:bodyPr/>
          <a:lstStyle/>
          <a:p>
            <a:r>
              <a:rPr lang="en-US" sz="4000" dirty="0">
                <a:solidFill>
                  <a:srgbClr val="00B0F0"/>
                </a:solidFill>
              </a:rPr>
              <a:t>Water Temperature Simulation</a:t>
            </a:r>
          </a:p>
        </p:txBody>
      </p:sp>
      <p:sp>
        <p:nvSpPr>
          <p:cNvPr id="3" name="Content Placeholder 2"/>
          <p:cNvSpPr>
            <a:spLocks noGrp="1"/>
          </p:cNvSpPr>
          <p:nvPr>
            <p:ph sz="quarter" idx="13"/>
          </p:nvPr>
        </p:nvSpPr>
        <p:spPr>
          <a:xfrm>
            <a:off x="913774" y="997929"/>
            <a:ext cx="10363826" cy="4188668"/>
          </a:xfrm>
          <a:solidFill>
            <a:schemeClr val="tx1">
              <a:alpha val="65000"/>
            </a:schemeClr>
          </a:solidFill>
        </p:spPr>
        <p:txBody>
          <a:bodyPr>
            <a:noAutofit/>
          </a:bodyPr>
          <a:lstStyle/>
          <a:p>
            <a:r>
              <a:rPr lang="en-US" altLang="en-US" sz="2400" cap="none" dirty="0">
                <a:solidFill>
                  <a:schemeClr val="bg2"/>
                </a:solidFill>
                <a:effectLst/>
              </a:rPr>
              <a:t>Heat is a pollutant, water temperature may also directly affect the amount and location of aquatic plant growth</a:t>
            </a:r>
            <a:endParaRPr lang="en-US" sz="2400" cap="none" dirty="0">
              <a:solidFill>
                <a:schemeClr val="bg2"/>
              </a:solidFill>
              <a:effectLst/>
            </a:endParaRPr>
          </a:p>
          <a:p>
            <a:r>
              <a:rPr lang="en-US" sz="2400" cap="none" dirty="0">
                <a:solidFill>
                  <a:schemeClr val="bg2"/>
                </a:solidFill>
                <a:effectLst/>
              </a:rPr>
              <a:t>Water temperature is used to correct temperature dependent water quality parameters</a:t>
            </a:r>
          </a:p>
          <a:p>
            <a:r>
              <a:rPr lang="en-US" sz="2400" cap="none" dirty="0">
                <a:solidFill>
                  <a:schemeClr val="bg2"/>
                </a:solidFill>
                <a:effectLst/>
              </a:rPr>
              <a:t>Two temperature modules</a:t>
            </a:r>
          </a:p>
          <a:p>
            <a:pPr lvl="1"/>
            <a:r>
              <a:rPr lang="en-US" sz="2400" cap="none" dirty="0">
                <a:solidFill>
                  <a:schemeClr val="bg2"/>
                </a:solidFill>
                <a:effectLst/>
              </a:rPr>
              <a:t>Full energy budget</a:t>
            </a:r>
          </a:p>
          <a:p>
            <a:pPr lvl="1"/>
            <a:r>
              <a:rPr lang="en-US" sz="2400" cap="none" dirty="0">
                <a:solidFill>
                  <a:schemeClr val="bg2"/>
                </a:solidFill>
                <a:effectLst/>
              </a:rPr>
              <a:t>Equilibrium temperature</a:t>
            </a:r>
          </a:p>
          <a:p>
            <a:endParaRPr lang="en-US" altLang="en-US" sz="2400" b="1" cap="none" dirty="0">
              <a:solidFill>
                <a:schemeClr val="bg2"/>
              </a:solidFill>
              <a:effectLst/>
            </a:endParaRPr>
          </a:p>
        </p:txBody>
      </p:sp>
    </p:spTree>
    <p:extLst>
      <p:ext uri="{BB962C8B-B14F-4D97-AF65-F5344CB8AC3E}">
        <p14:creationId xmlns:p14="http://schemas.microsoft.com/office/powerpoint/2010/main" val="4228556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1981200" y="152400"/>
            <a:ext cx="8229600" cy="609600"/>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latin typeface="Calibri" panose="020F0502020204030204" pitchFamily="34" charset="0"/>
                <a:cs typeface="Calibri" panose="020F0502020204030204" pitchFamily="34" charset="0"/>
              </a:rPr>
              <a:t>Water Quality Data &amp; Schematic</a:t>
            </a:r>
          </a:p>
        </p:txBody>
      </p:sp>
      <p:sp>
        <p:nvSpPr>
          <p:cNvPr id="2" name="Content Placeholder 3">
            <a:extLst>
              <a:ext uri="{FF2B5EF4-FFF2-40B4-BE49-F238E27FC236}">
                <a16:creationId xmlns:a16="http://schemas.microsoft.com/office/drawing/2014/main" id="{12C4D680-0B54-CB9B-02E8-16593111515F}"/>
              </a:ext>
            </a:extLst>
          </p:cNvPr>
          <p:cNvSpPr>
            <a:spLocks noGrp="1"/>
          </p:cNvSpPr>
          <p:nvPr>
            <p:ph idx="1"/>
          </p:nvPr>
        </p:nvSpPr>
        <p:spPr>
          <a:xfrm>
            <a:off x="7750628" y="1055916"/>
            <a:ext cx="4245211" cy="5279572"/>
          </a:xfrm>
          <a:solidFill>
            <a:schemeClr val="tx1">
              <a:alpha val="65000"/>
            </a:schemeClr>
          </a:solidFill>
        </p:spPr>
        <p:txBody>
          <a:bodyPr vert="horz" lIns="91440" tIns="45720" rIns="91440" bIns="45720" rtlCol="0">
            <a:noAutofit/>
          </a:bodyPr>
          <a:lstStyle/>
          <a:p>
            <a:r>
              <a:rPr lang="en-US" sz="1800" dirty="0">
                <a:solidFill>
                  <a:schemeClr val="bg2"/>
                </a:solidFill>
                <a:effectLst/>
              </a:rPr>
              <a:t>Finite volume based 1D water quality model</a:t>
            </a:r>
          </a:p>
          <a:p>
            <a:r>
              <a:rPr lang="en-US" sz="1800" dirty="0">
                <a:solidFill>
                  <a:schemeClr val="bg2"/>
                </a:solidFill>
                <a:effectLst/>
              </a:rPr>
              <a:t>Separation of hydraulics, transport (advection and dispersion), and water quality kinetics</a:t>
            </a:r>
          </a:p>
          <a:p>
            <a:r>
              <a:rPr lang="en-US" sz="1800" dirty="0">
                <a:solidFill>
                  <a:schemeClr val="bg2"/>
                </a:solidFill>
                <a:effectLst/>
              </a:rPr>
              <a:t>Plug-in water quality modules (libraries)</a:t>
            </a:r>
          </a:p>
          <a:p>
            <a:pPr lvl="1"/>
            <a:r>
              <a:rPr lang="en-US" sz="1600" dirty="0">
                <a:solidFill>
                  <a:schemeClr val="bg2"/>
                </a:solidFill>
                <a:effectLst/>
              </a:rPr>
              <a:t>Water Temperature Simulation Modules (</a:t>
            </a:r>
            <a:r>
              <a:rPr lang="en-US" sz="1600" dirty="0" err="1">
                <a:solidFill>
                  <a:schemeClr val="bg2"/>
                </a:solidFill>
                <a:effectLst/>
              </a:rPr>
              <a:t>EnergyBudget.dll</a:t>
            </a:r>
            <a:r>
              <a:rPr lang="en-US" sz="1600" dirty="0">
                <a:solidFill>
                  <a:schemeClr val="bg2"/>
                </a:solidFill>
                <a:effectLst/>
              </a:rPr>
              <a:t> and </a:t>
            </a:r>
            <a:r>
              <a:rPr lang="en-US" sz="1600" dirty="0" err="1">
                <a:solidFill>
                  <a:schemeClr val="bg2"/>
                </a:solidFill>
                <a:effectLst/>
              </a:rPr>
              <a:t>Equilibrium.dll</a:t>
            </a:r>
            <a:r>
              <a:rPr lang="en-US" sz="1600" dirty="0">
                <a:solidFill>
                  <a:schemeClr val="bg2"/>
                </a:solidFill>
                <a:effectLst/>
              </a:rPr>
              <a:t>)</a:t>
            </a:r>
          </a:p>
          <a:p>
            <a:pPr lvl="1"/>
            <a:r>
              <a:rPr lang="en-US" sz="1600" dirty="0">
                <a:solidFill>
                  <a:schemeClr val="bg2"/>
                </a:solidFill>
                <a:effectLst/>
              </a:rPr>
              <a:t>General Constituent Simulation Module (</a:t>
            </a:r>
            <a:r>
              <a:rPr lang="en-US" sz="1600" dirty="0" err="1">
                <a:solidFill>
                  <a:schemeClr val="bg2"/>
                </a:solidFill>
                <a:effectLst/>
              </a:rPr>
              <a:t>GCSM.dll</a:t>
            </a:r>
            <a:r>
              <a:rPr lang="en-US" sz="1600" dirty="0">
                <a:solidFill>
                  <a:schemeClr val="bg2"/>
                </a:solidFill>
                <a:effectLst/>
              </a:rPr>
              <a:t>)</a:t>
            </a:r>
          </a:p>
          <a:p>
            <a:pPr lvl="1"/>
            <a:r>
              <a:rPr lang="en-US" sz="1600" dirty="0">
                <a:solidFill>
                  <a:schemeClr val="bg2"/>
                </a:solidFill>
                <a:effectLst/>
              </a:rPr>
              <a:t>Nutrient Simulation Module I (</a:t>
            </a:r>
            <a:r>
              <a:rPr lang="en-US" sz="1600" dirty="0" err="1">
                <a:solidFill>
                  <a:schemeClr val="bg2"/>
                </a:solidFill>
                <a:effectLst/>
              </a:rPr>
              <a:t>NSMI.dll</a:t>
            </a:r>
            <a:r>
              <a:rPr lang="en-US" sz="1600" dirty="0">
                <a:solidFill>
                  <a:schemeClr val="bg2"/>
                </a:solidFill>
                <a:effectLst/>
              </a:rPr>
              <a:t>)</a:t>
            </a:r>
          </a:p>
          <a:p>
            <a:endParaRPr lang="en-US" sz="1800" dirty="0">
              <a:solidFill>
                <a:schemeClr val="bg2"/>
              </a:solidFill>
              <a:effectLst/>
            </a:endParaRPr>
          </a:p>
        </p:txBody>
      </p:sp>
      <p:pic>
        <p:nvPicPr>
          <p:cNvPr id="11" name="Picture 6"/>
          <p:cNvPicPr>
            <a:picLocks noChangeAspect="1" noChangeArrowheads="1"/>
          </p:cNvPicPr>
          <p:nvPr/>
        </p:nvPicPr>
        <p:blipFill rotWithShape="1">
          <a:blip r:embed="rId3" cstate="print"/>
          <a:srcRect t="4272"/>
          <a:stretch/>
        </p:blipFill>
        <p:spPr bwMode="auto">
          <a:xfrm>
            <a:off x="174389" y="1055915"/>
            <a:ext cx="7496986" cy="5279572"/>
          </a:xfrm>
          <a:prstGeom prst="rect">
            <a:avLst/>
          </a:prstGeom>
          <a:noFill/>
          <a:ln w="9525">
            <a:noFill/>
            <a:miter lim="800000"/>
            <a:headEnd/>
            <a:tailEnd/>
          </a:ln>
        </p:spPr>
      </p:pic>
    </p:spTree>
    <p:extLst>
      <p:ext uri="{BB962C8B-B14F-4D97-AF65-F5344CB8AC3E}">
        <p14:creationId xmlns:p14="http://schemas.microsoft.com/office/powerpoint/2010/main" val="3266785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37305"/>
            <a:ext cx="10364451" cy="1391691"/>
          </a:xfrm>
        </p:spPr>
        <p:txBody>
          <a:bodyPr/>
          <a:lstStyle/>
          <a:p>
            <a:r>
              <a:rPr lang="en-US" dirty="0">
                <a:solidFill>
                  <a:srgbClr val="00B0F0"/>
                </a:solidFill>
              </a:rPr>
              <a:t>HEC-RAS Water Quality Model Segment Discretization</a:t>
            </a:r>
          </a:p>
        </p:txBody>
      </p:sp>
      <p:pic>
        <p:nvPicPr>
          <p:cNvPr id="86" name="Picture 85">
            <a:extLst>
              <a:ext uri="{FF2B5EF4-FFF2-40B4-BE49-F238E27FC236}">
                <a16:creationId xmlns:a16="http://schemas.microsoft.com/office/drawing/2014/main" id="{59433ED9-8440-8542-338C-EFD2FE7C4B83}"/>
              </a:ext>
            </a:extLst>
          </p:cNvPr>
          <p:cNvPicPr>
            <a:picLocks noChangeAspect="1"/>
          </p:cNvPicPr>
          <p:nvPr/>
        </p:nvPicPr>
        <p:blipFill>
          <a:blip r:embed="rId2"/>
          <a:stretch>
            <a:fillRect/>
          </a:stretch>
        </p:blipFill>
        <p:spPr>
          <a:xfrm>
            <a:off x="866385" y="1861493"/>
            <a:ext cx="5143500" cy="4411980"/>
          </a:xfrm>
          <a:prstGeom prst="rect">
            <a:avLst/>
          </a:prstGeom>
        </p:spPr>
      </p:pic>
      <p:pic>
        <p:nvPicPr>
          <p:cNvPr id="87" name="Picture 86">
            <a:extLst>
              <a:ext uri="{FF2B5EF4-FFF2-40B4-BE49-F238E27FC236}">
                <a16:creationId xmlns:a16="http://schemas.microsoft.com/office/drawing/2014/main" id="{ADB69A81-9F09-813B-D3C2-859FB12C899D}"/>
              </a:ext>
            </a:extLst>
          </p:cNvPr>
          <p:cNvPicPr>
            <a:picLocks noChangeAspect="1"/>
          </p:cNvPicPr>
          <p:nvPr/>
        </p:nvPicPr>
        <p:blipFill>
          <a:blip r:embed="rId3"/>
          <a:stretch>
            <a:fillRect/>
          </a:stretch>
        </p:blipFill>
        <p:spPr>
          <a:xfrm>
            <a:off x="6326319" y="1952933"/>
            <a:ext cx="5417820" cy="4229100"/>
          </a:xfrm>
          <a:prstGeom prst="rect">
            <a:avLst/>
          </a:prstGeom>
        </p:spPr>
      </p:pic>
    </p:spTree>
    <p:extLst>
      <p:ext uri="{BB962C8B-B14F-4D97-AF65-F5344CB8AC3E}">
        <p14:creationId xmlns:p14="http://schemas.microsoft.com/office/powerpoint/2010/main" val="2621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1887200" cy="762000"/>
          </a:xfrm>
          <a:effectLst/>
        </p:spPr>
        <p:txBody>
          <a:bodyPr/>
          <a:lstStyle/>
          <a:p>
            <a:r>
              <a:rPr lang="en-US" sz="4400" dirty="0">
                <a:solidFill>
                  <a:srgbClr val="00CCFF"/>
                </a:solidFill>
                <a:latin typeface="Calibri" panose="020F0502020204030204" pitchFamily="34" charset="0"/>
                <a:cs typeface="Calibri" panose="020F0502020204030204" pitchFamily="34" charset="0"/>
              </a:rPr>
              <a:t>Integrated Watershed Water Quality Modeling</a:t>
            </a:r>
          </a:p>
        </p:txBody>
      </p:sp>
      <p:grpSp>
        <p:nvGrpSpPr>
          <p:cNvPr id="74" name="Group 73"/>
          <p:cNvGrpSpPr/>
          <p:nvPr/>
        </p:nvGrpSpPr>
        <p:grpSpPr>
          <a:xfrm>
            <a:off x="119743" y="990600"/>
            <a:ext cx="11996057" cy="5715000"/>
            <a:chOff x="119743" y="990600"/>
            <a:chExt cx="11996057" cy="5715000"/>
          </a:xfrm>
        </p:grpSpPr>
        <p:sp>
          <p:nvSpPr>
            <p:cNvPr id="23" name="Rounded Rectangle 22"/>
            <p:cNvSpPr/>
            <p:nvPr/>
          </p:nvSpPr>
          <p:spPr bwMode="auto">
            <a:xfrm>
              <a:off x="131712" y="990600"/>
              <a:ext cx="11920951" cy="5715000"/>
            </a:xfrm>
            <a:prstGeom prst="roundRect">
              <a:avLst/>
            </a:prstGeom>
            <a:solidFill>
              <a:schemeClr val="tx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06294" y="1172202"/>
              <a:ext cx="3971306" cy="5380998"/>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3813" y="1175479"/>
              <a:ext cx="3029679" cy="2272260"/>
            </a:xfrm>
            <a:prstGeom prst="rect">
              <a:avLst/>
            </a:prstGeom>
            <a:ln w="38100">
              <a:solidFill>
                <a:schemeClr val="bg1">
                  <a:alpha val="50000"/>
                </a:schemeClr>
              </a:solidFill>
            </a:ln>
          </p:spPr>
        </p:pic>
        <p:sp>
          <p:nvSpPr>
            <p:cNvPr id="8" name="TextBox 5"/>
            <p:cNvSpPr txBox="1"/>
            <p:nvPr/>
          </p:nvSpPr>
          <p:spPr>
            <a:xfrm>
              <a:off x="335550" y="1651450"/>
              <a:ext cx="131799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Tahoma" charset="0"/>
                  <a:ea typeface="+mn-ea"/>
                  <a:cs typeface="+mn-cs"/>
                </a:rPr>
                <a:t>HEC-HMS</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B0F0"/>
                  </a:solidFill>
                  <a:effectLst/>
                  <a:uLnTx/>
                  <a:uFillTx/>
                  <a:latin typeface="Tahoma" charset="0"/>
                  <a:ea typeface="+mn-ea"/>
                  <a:cs typeface="+mn-cs"/>
                </a:rPr>
                <a:t>Runoff</a:t>
              </a:r>
              <a:endParaRPr kumimoji="0" lang="en-US" sz="1800" b="0" i="0" u="none" strike="noStrike" kern="1200" cap="none" spc="0" normalizeH="0" baseline="0" noProof="0">
                <a:ln>
                  <a:noFill/>
                </a:ln>
                <a:solidFill>
                  <a:srgbClr val="00B0F0"/>
                </a:solidFill>
                <a:effectLst/>
                <a:uLnTx/>
                <a:uFillTx/>
                <a:latin typeface="Tahoma" charset="0"/>
                <a:ea typeface="+mn-ea"/>
                <a:cs typeface="+mn-cs"/>
              </a:endParaRPr>
            </a:p>
          </p:txBody>
        </p:sp>
        <p:sp>
          <p:nvSpPr>
            <p:cNvPr id="9" name="TextBox 7"/>
            <p:cNvSpPr txBox="1"/>
            <p:nvPr/>
          </p:nvSpPr>
          <p:spPr>
            <a:xfrm>
              <a:off x="123505" y="3124200"/>
              <a:ext cx="1537655" cy="80021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Tahoma" charset="0"/>
                  <a:ea typeface="+mn-ea"/>
                  <a:cs typeface="+mn-cs"/>
                </a:rPr>
                <a:t>HEC-ResSim</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B050"/>
                  </a:solidFill>
                  <a:effectLst/>
                  <a:uLnTx/>
                  <a:uFillTx/>
                  <a:latin typeface="Tahoma" charset="0"/>
                  <a:ea typeface="+mn-ea"/>
                  <a:cs typeface="+mn-cs"/>
                </a:rPr>
                <a:t>Reservoir release decisions</a:t>
              </a:r>
              <a:endParaRPr kumimoji="0" lang="en-US" sz="1800" b="0" i="0" u="none" strike="noStrike" kern="1200" cap="none" spc="0" normalizeH="0" baseline="0" noProof="0">
                <a:ln>
                  <a:noFill/>
                </a:ln>
                <a:solidFill>
                  <a:srgbClr val="00B050"/>
                </a:solidFill>
                <a:effectLst/>
                <a:uLnTx/>
                <a:uFillTx/>
                <a:latin typeface="Tahoma" charset="0"/>
                <a:ea typeface="+mn-ea"/>
                <a:cs typeface="+mn-cs"/>
              </a:endParaRPr>
            </a:p>
          </p:txBody>
        </p:sp>
        <p:sp>
          <p:nvSpPr>
            <p:cNvPr id="11" name="TextBox 10"/>
            <p:cNvSpPr txBox="1"/>
            <p:nvPr/>
          </p:nvSpPr>
          <p:spPr>
            <a:xfrm>
              <a:off x="263292" y="5257800"/>
              <a:ext cx="1397868" cy="80021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7A81FF"/>
                  </a:solidFill>
                  <a:effectLst/>
                  <a:uLnTx/>
                  <a:uFillTx/>
                  <a:latin typeface="Tahoma" charset="0"/>
                  <a:ea typeface="+mn-ea"/>
                  <a:cs typeface="+mn-cs"/>
                </a:rPr>
                <a:t>HEC-RAS</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A81FF"/>
                  </a:solidFill>
                  <a:effectLst/>
                  <a:uLnTx/>
                  <a:uFillTx/>
                  <a:latin typeface="Tahoma" charset="0"/>
                  <a:ea typeface="+mn-ea"/>
                  <a:cs typeface="+mn-cs"/>
                </a:rPr>
                <a:t>River hydraulics</a:t>
              </a:r>
              <a:endParaRPr kumimoji="0" lang="en-US" sz="1800" b="0" i="0" u="none" strike="noStrike" kern="1200" cap="none" spc="0" normalizeH="0" baseline="0" noProof="0">
                <a:ln>
                  <a:noFill/>
                </a:ln>
                <a:solidFill>
                  <a:srgbClr val="7A81FF"/>
                </a:solidFill>
                <a:effectLst/>
                <a:uLnTx/>
                <a:uFillTx/>
                <a:latin typeface="Tahoma" charset="0"/>
                <a:ea typeface="+mn-ea"/>
                <a:cs typeface="+mn-cs"/>
              </a:endParaRPr>
            </a:p>
          </p:txBody>
        </p:sp>
        <p:sp>
          <p:nvSpPr>
            <p:cNvPr id="12" name="Left Brace 11"/>
            <p:cNvSpPr/>
            <p:nvPr/>
          </p:nvSpPr>
          <p:spPr bwMode="auto">
            <a:xfrm>
              <a:off x="6892157" y="4750188"/>
              <a:ext cx="499243" cy="1669721"/>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sp>
          <p:nvSpPr>
            <p:cNvPr id="13" name="Left Brace 12"/>
            <p:cNvSpPr/>
            <p:nvPr/>
          </p:nvSpPr>
          <p:spPr bwMode="auto">
            <a:xfrm>
              <a:off x="6892157" y="2906719"/>
              <a:ext cx="499243" cy="1770219"/>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sp>
          <p:nvSpPr>
            <p:cNvPr id="14" name="Left Brace 13"/>
            <p:cNvSpPr/>
            <p:nvPr/>
          </p:nvSpPr>
          <p:spPr bwMode="auto">
            <a:xfrm>
              <a:off x="6892157" y="1193102"/>
              <a:ext cx="499243" cy="1652076"/>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43814" y="4676937"/>
              <a:ext cx="3029679" cy="1847274"/>
            </a:xfrm>
            <a:prstGeom prst="rect">
              <a:avLst/>
            </a:prstGeom>
            <a:ln w="38100">
              <a:solidFill>
                <a:schemeClr val="bg1">
                  <a:alpha val="50000"/>
                </a:schemeClr>
              </a:solidFill>
            </a:ln>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43813" y="2845179"/>
              <a:ext cx="3029679" cy="1841918"/>
            </a:xfrm>
            <a:prstGeom prst="rect">
              <a:avLst/>
            </a:prstGeom>
            <a:ln w="38100">
              <a:solidFill>
                <a:schemeClr val="bg1">
                  <a:alpha val="50000"/>
                </a:schemeClr>
              </a:solidFill>
            </a:ln>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73704" y="4724400"/>
              <a:ext cx="1771799" cy="1233670"/>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62852" y="5140297"/>
              <a:ext cx="1347048" cy="1412903"/>
            </a:xfrm>
            <a:prstGeom prst="rect">
              <a:avLst/>
            </a:prstGeom>
          </p:spPr>
        </p:pic>
        <p:pic>
          <p:nvPicPr>
            <p:cNvPr id="20" name="Picture 2" descr="C:\Users\q0hectes\Desktop\ressim_frontpage.jpe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02351" y="2792404"/>
              <a:ext cx="2072263" cy="1931996"/>
            </a:xfrm>
            <a:prstGeom prst="rect">
              <a:avLst/>
            </a:prstGeom>
            <a:noFill/>
          </p:spPr>
        </p:pic>
        <p:sp>
          <p:nvSpPr>
            <p:cNvPr id="24" name="Rectangle 23"/>
            <p:cNvSpPr/>
            <p:nvPr/>
          </p:nvSpPr>
          <p:spPr bwMode="auto">
            <a:xfrm>
              <a:off x="8877929" y="1219200"/>
              <a:ext cx="2399671" cy="1118050"/>
            </a:xfrm>
            <a:prstGeom prst="rect">
              <a:avLst/>
            </a:prstGeom>
            <a:solidFill>
              <a:schemeClr val="tx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pic>
          <p:nvPicPr>
            <p:cNvPr id="21" name="Picture 2" descr=" "/>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653540" y="1143000"/>
              <a:ext cx="1991398" cy="1606852"/>
            </a:xfrm>
            <a:prstGeom prst="rect">
              <a:avLst/>
            </a:prstGeom>
            <a:noFill/>
          </p:spPr>
        </p:pic>
        <p:sp>
          <p:nvSpPr>
            <p:cNvPr id="16" name="TextBox 7"/>
            <p:cNvSpPr txBox="1"/>
            <p:nvPr/>
          </p:nvSpPr>
          <p:spPr>
            <a:xfrm>
              <a:off x="10591800" y="1752600"/>
              <a:ext cx="1524000" cy="132343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Linked with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CWMS (real-time)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HEC-WAT (studies)</a:t>
              </a:r>
              <a:endParaRPr kumimoji="0" lang="en-US" sz="1200" b="0" i="0" u="none" strike="noStrike" kern="1200" cap="none" spc="0" normalizeH="0" baseline="0" noProof="0" dirty="0">
                <a:ln>
                  <a:noFill/>
                </a:ln>
                <a:solidFill>
                  <a:srgbClr val="0070C0"/>
                </a:solidFill>
                <a:effectLst/>
                <a:uLnTx/>
                <a:uFillTx/>
                <a:latin typeface="Tahoma" charset="0"/>
                <a:ea typeface="+mn-ea"/>
                <a:cs typeface="+mn-cs"/>
              </a:endParaRPr>
            </a:p>
          </p:txBody>
        </p:sp>
        <p:sp>
          <p:nvSpPr>
            <p:cNvPr id="28" name="TextBox 7"/>
            <p:cNvSpPr txBox="1"/>
            <p:nvPr/>
          </p:nvSpPr>
          <p:spPr>
            <a:xfrm>
              <a:off x="119743" y="3962400"/>
              <a:ext cx="1537655"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Tahoma" charset="0"/>
                  <a:ea typeface="+mn-ea"/>
                  <a:cs typeface="+mn-cs"/>
                </a:rPr>
                <a:t>CE-QUAL-W2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Tahoma" charset="0"/>
                  <a:ea typeface="+mn-ea"/>
                  <a:cs typeface="+mn-cs"/>
                </a:rPr>
                <a:t>2D Reservoir WQ</a:t>
              </a:r>
              <a:endParaRPr kumimoji="0" lang="en-US" sz="1800" b="0" i="0" u="none" strike="noStrike" kern="1200" cap="none" spc="0" normalizeH="0" baseline="0" noProof="0">
                <a:ln>
                  <a:noFill/>
                </a:ln>
                <a:solidFill>
                  <a:srgbClr val="0070C0"/>
                </a:solidFill>
                <a:effectLst/>
                <a:uLnTx/>
                <a:uFillTx/>
                <a:latin typeface="Tahoma" charset="0"/>
                <a:ea typeface="+mn-ea"/>
                <a:cs typeface="+mn-cs"/>
              </a:endParaRPr>
            </a:p>
          </p:txBody>
        </p:sp>
        <p:sp>
          <p:nvSpPr>
            <p:cNvPr id="31" name="TextBox 7"/>
            <p:cNvSpPr txBox="1"/>
            <p:nvPr/>
          </p:nvSpPr>
          <p:spPr>
            <a:xfrm rot="16200000">
              <a:off x="5693756" y="3623795"/>
              <a:ext cx="3810000"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Tahoma" charset="0"/>
                  <a:ea typeface="+mn-ea"/>
                  <a:cs typeface="+mn-cs"/>
                </a:rPr>
                <a:t>Clearwater modules and engine</a:t>
              </a:r>
              <a:endParaRPr kumimoji="0" lang="en-US" sz="1200" b="0" i="0" u="none" strike="noStrike" kern="1200" cap="none" spc="0" normalizeH="0" baseline="0" noProof="0" dirty="0">
                <a:ln>
                  <a:noFill/>
                </a:ln>
                <a:solidFill>
                  <a:srgbClr val="00B050"/>
                </a:solidFill>
                <a:effectLst/>
                <a:uLnTx/>
                <a:uFillTx/>
                <a:latin typeface="Tahoma" charset="0"/>
                <a:ea typeface="+mn-ea"/>
                <a:cs typeface="+mn-cs"/>
              </a:endParaRPr>
            </a:p>
          </p:txBody>
        </p:sp>
      </p:grpSp>
      <p:sp>
        <p:nvSpPr>
          <p:cNvPr id="22" name="Left Brace 21"/>
          <p:cNvSpPr/>
          <p:nvPr/>
        </p:nvSpPr>
        <p:spPr bwMode="auto">
          <a:xfrm rot="8934885">
            <a:off x="10286631" y="640704"/>
            <a:ext cx="512551" cy="5537798"/>
          </a:xfrm>
          <a:prstGeom prst="leftBrace">
            <a:avLst>
              <a:gd name="adj1" fmla="val 52503"/>
              <a:gd name="adj2" fmla="val 50000"/>
            </a:avLst>
          </a:prstGeom>
          <a:noFill/>
          <a:ln w="25400" cap="flat" cmpd="sng" algn="ctr">
            <a:solidFill>
              <a:schemeClr val="accent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pic>
        <p:nvPicPr>
          <p:cNvPr id="36" name="Picture 3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05537" y="5168991"/>
            <a:ext cx="1700195" cy="1384209"/>
          </a:xfrm>
          <a:prstGeom prst="rect">
            <a:avLst/>
          </a:prstGeom>
          <a:noFill/>
          <a:ln w="9525">
            <a:noFill/>
            <a:miter lim="800000"/>
            <a:headEnd/>
            <a:tailEnd/>
          </a:ln>
        </p:spPr>
      </p:pic>
    </p:spTree>
    <p:extLst>
      <p:ext uri="{BB962C8B-B14F-4D97-AF65-F5344CB8AC3E}">
        <p14:creationId xmlns:p14="http://schemas.microsoft.com/office/powerpoint/2010/main" val="4163085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5562"/>
          <a:stretch/>
        </p:blipFill>
        <p:spPr bwMode="auto">
          <a:xfrm>
            <a:off x="6324600" y="831417"/>
            <a:ext cx="5377143" cy="2957258"/>
          </a:xfrm>
          <a:prstGeom prst="rect">
            <a:avLst/>
          </a:prstGeom>
          <a:noFill/>
          <a:ln w="9525">
            <a:noFill/>
            <a:miter lim="800000"/>
            <a:headEnd/>
            <a:tailEnd/>
          </a:ln>
        </p:spPr>
      </p:pic>
      <p:sp>
        <p:nvSpPr>
          <p:cNvPr id="602114" name="Rectangle 2"/>
          <p:cNvSpPr>
            <a:spLocks noGrp="1" noRot="1" noChangeArrowheads="1"/>
          </p:cNvSpPr>
          <p:nvPr>
            <p:ph type="title"/>
          </p:nvPr>
        </p:nvSpPr>
        <p:spPr>
          <a:xfrm>
            <a:off x="1524000" y="76200"/>
            <a:ext cx="9144000" cy="679091"/>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latin typeface="Calibri" panose="020F0502020204030204" pitchFamily="34" charset="0"/>
                <a:cs typeface="Calibri" panose="020F0502020204030204" pitchFamily="34" charset="0"/>
              </a:rPr>
              <a:t>Boundary Conditions</a:t>
            </a:r>
          </a:p>
        </p:txBody>
      </p:sp>
      <p:pic>
        <p:nvPicPr>
          <p:cNvPr id="9222" name="Picture 5"/>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5562"/>
          <a:stretch/>
        </p:blipFill>
        <p:spPr bwMode="auto">
          <a:xfrm>
            <a:off x="575342" y="831417"/>
            <a:ext cx="5377143" cy="2957258"/>
          </a:xfrm>
          <a:prstGeom prst="rect">
            <a:avLst/>
          </a:prstGeom>
          <a:noFill/>
          <a:ln w="9525">
            <a:noFill/>
            <a:miter lim="800000"/>
            <a:headEnd/>
            <a:tailEnd/>
          </a:ln>
        </p:spPr>
      </p:pic>
      <p:pic>
        <p:nvPicPr>
          <p:cNvPr id="4"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4750" r="843"/>
          <a:stretch/>
        </p:blipFill>
        <p:spPr bwMode="auto">
          <a:xfrm>
            <a:off x="3636028" y="3415441"/>
            <a:ext cx="5377143" cy="3396342"/>
          </a:xfrm>
          <a:prstGeom prst="rect">
            <a:avLst/>
          </a:prstGeom>
          <a:noFill/>
          <a:ln w="9525">
            <a:noFill/>
            <a:miter lim="800000"/>
            <a:headEnd/>
            <a:tailEnd/>
          </a:ln>
        </p:spPr>
      </p:pic>
    </p:spTree>
    <p:extLst>
      <p:ext uri="{BB962C8B-B14F-4D97-AF65-F5344CB8AC3E}">
        <p14:creationId xmlns:p14="http://schemas.microsoft.com/office/powerpoint/2010/main" val="2102533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C32AC73-1C63-93EA-C793-734691261475}"/>
              </a:ext>
            </a:extLst>
          </p:cNvPr>
          <p:cNvGrpSpPr/>
          <p:nvPr/>
        </p:nvGrpSpPr>
        <p:grpSpPr>
          <a:xfrm>
            <a:off x="228599" y="827312"/>
            <a:ext cx="7191910" cy="4399980"/>
            <a:chOff x="1524000" y="914400"/>
            <a:chExt cx="7191910" cy="4399980"/>
          </a:xfrm>
        </p:grpSpPr>
        <p:pic>
          <p:nvPicPr>
            <p:cNvPr id="15364" name="Picture 2"/>
            <p:cNvPicPr>
              <a:picLocks noChangeAspect="1" noChangeArrowheads="1"/>
            </p:cNvPicPr>
            <p:nvPr/>
          </p:nvPicPr>
          <p:blipFill rotWithShape="1">
            <a:blip r:embed="rId3" cstate="print"/>
            <a:srcRect t="4715"/>
            <a:stretch/>
          </p:blipFill>
          <p:spPr bwMode="auto">
            <a:xfrm>
              <a:off x="1524000" y="914400"/>
              <a:ext cx="7191910" cy="4399980"/>
            </a:xfrm>
            <a:prstGeom prst="rect">
              <a:avLst/>
            </a:prstGeom>
            <a:noFill/>
            <a:ln w="12700">
              <a:noFill/>
              <a:miter lim="800000"/>
              <a:headEnd type="none" w="sm" len="sm"/>
              <a:tailEnd type="none" w="sm" len="sm"/>
            </a:ln>
          </p:spPr>
        </p:pic>
        <p:sp>
          <p:nvSpPr>
            <p:cNvPr id="15365" name="Line 3"/>
            <p:cNvSpPr>
              <a:spLocks noChangeShapeType="1"/>
            </p:cNvSpPr>
            <p:nvPr/>
          </p:nvSpPr>
          <p:spPr bwMode="auto">
            <a:xfrm>
              <a:off x="2586328" y="2443768"/>
              <a:ext cx="0" cy="716705"/>
            </a:xfrm>
            <a:prstGeom prst="line">
              <a:avLst/>
            </a:prstGeom>
            <a:noFill/>
            <a:ln w="15875">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sp>
          <p:nvSpPr>
            <p:cNvPr id="15366" name="Line 4"/>
            <p:cNvSpPr>
              <a:spLocks noChangeShapeType="1"/>
            </p:cNvSpPr>
            <p:nvPr/>
          </p:nvSpPr>
          <p:spPr bwMode="auto">
            <a:xfrm>
              <a:off x="5475479" y="2376427"/>
              <a:ext cx="0" cy="1725222"/>
            </a:xfrm>
            <a:prstGeom prst="line">
              <a:avLst/>
            </a:prstGeom>
            <a:noFill/>
            <a:ln w="15875">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sp>
          <p:nvSpPr>
            <p:cNvPr id="15367" name="Line 5"/>
            <p:cNvSpPr>
              <a:spLocks noChangeShapeType="1"/>
            </p:cNvSpPr>
            <p:nvPr/>
          </p:nvSpPr>
          <p:spPr bwMode="auto">
            <a:xfrm flipV="1">
              <a:off x="2612977" y="2480646"/>
              <a:ext cx="2809202" cy="19240"/>
            </a:xfrm>
            <a:prstGeom prst="line">
              <a:avLst/>
            </a:prstGeom>
            <a:noFill/>
            <a:ln w="12700">
              <a:solidFill>
                <a:srgbClr val="FF0000"/>
              </a:solidFill>
              <a:round/>
              <a:headEnd type="triangl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charset="0"/>
                <a:ea typeface="+mn-ea"/>
                <a:cs typeface="+mn-cs"/>
              </a:endParaRPr>
            </a:p>
          </p:txBody>
        </p:sp>
        <p:sp>
          <p:nvSpPr>
            <p:cNvPr id="15368" name="Text Box 6"/>
            <p:cNvSpPr txBox="1">
              <a:spLocks noChangeArrowheads="1"/>
            </p:cNvSpPr>
            <p:nvPr/>
          </p:nvSpPr>
          <p:spPr bwMode="auto">
            <a:xfrm>
              <a:off x="3128730" y="2051926"/>
              <a:ext cx="1769858" cy="733052"/>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charset="0"/>
                  <a:ea typeface="+mn-ea"/>
                  <a:cs typeface="+mn-cs"/>
                </a:rPr>
                <a:t>distance approx. 65,000 m     velocity approx.  0.75 m/s</a:t>
              </a:r>
            </a:p>
          </p:txBody>
        </p:sp>
        <p:sp>
          <p:nvSpPr>
            <p:cNvPr id="15369" name="Text Box 7"/>
            <p:cNvSpPr txBox="1">
              <a:spLocks noChangeArrowheads="1"/>
            </p:cNvSpPr>
            <p:nvPr/>
          </p:nvSpPr>
          <p:spPr bwMode="auto">
            <a:xfrm>
              <a:off x="3282358" y="2474233"/>
              <a:ext cx="1769858" cy="3258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Arial" charset="0"/>
                  <a:ea typeface="+mn-ea"/>
                  <a:cs typeface="+mn-cs"/>
                </a:rPr>
                <a:t>1 day travel time</a:t>
              </a:r>
            </a:p>
          </p:txBody>
        </p:sp>
      </p:grpSp>
      <p:pic>
        <p:nvPicPr>
          <p:cNvPr id="10" name="Picture 8"/>
          <p:cNvPicPr>
            <a:picLocks noChangeAspect="1" noChangeArrowheads="1"/>
          </p:cNvPicPr>
          <p:nvPr/>
        </p:nvPicPr>
        <p:blipFill>
          <a:blip r:embed="rId4" cstate="print"/>
          <a:srcRect/>
          <a:stretch>
            <a:fillRect/>
          </a:stretch>
        </p:blipFill>
        <p:spPr bwMode="auto">
          <a:xfrm>
            <a:off x="6040231" y="4010361"/>
            <a:ext cx="5833403" cy="2661771"/>
          </a:xfrm>
          <a:prstGeom prst="rect">
            <a:avLst/>
          </a:prstGeom>
          <a:noFill/>
          <a:ln w="25400">
            <a:solidFill>
              <a:schemeClr val="tx1"/>
            </a:solidFill>
            <a:miter lim="800000"/>
            <a:headEnd/>
            <a:tailEnd/>
          </a:ln>
        </p:spPr>
      </p:pic>
      <p:sp>
        <p:nvSpPr>
          <p:cNvPr id="591883" name="Rectangle 11"/>
          <p:cNvSpPr>
            <a:spLocks noGrp="1" noRot="1" noChangeArrowheads="1"/>
          </p:cNvSpPr>
          <p:nvPr>
            <p:ph type="title"/>
          </p:nvPr>
        </p:nvSpPr>
        <p:spPr>
          <a:xfrm>
            <a:off x="1524000" y="22578"/>
            <a:ext cx="9144000" cy="587022"/>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latin typeface="Calibri" panose="020F0502020204030204" pitchFamily="34" charset="0"/>
                <a:cs typeface="Calibri" panose="020F0502020204030204" pitchFamily="34" charset="0"/>
              </a:rPr>
              <a:t>Profile Plots</a:t>
            </a:r>
          </a:p>
        </p:txBody>
      </p:sp>
    </p:spTree>
    <p:extLst>
      <p:ext uri="{BB962C8B-B14F-4D97-AF65-F5344CB8AC3E}">
        <p14:creationId xmlns:p14="http://schemas.microsoft.com/office/powerpoint/2010/main" val="1965095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5" name="Rectangle 5"/>
          <p:cNvSpPr>
            <a:spLocks noGrp="1" noRot="1" noChangeArrowheads="1"/>
          </p:cNvSpPr>
          <p:nvPr>
            <p:ph type="title"/>
          </p:nvPr>
        </p:nvSpPr>
        <p:spPr>
          <a:xfrm>
            <a:off x="1524000" y="191064"/>
            <a:ext cx="9144000" cy="570936"/>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latin typeface="Calibri" panose="020F0502020204030204" pitchFamily="34" charset="0"/>
                <a:cs typeface="Calibri" panose="020F0502020204030204" pitchFamily="34" charset="0"/>
              </a:rPr>
              <a:t>Schematic Temperature Plot</a:t>
            </a:r>
          </a:p>
        </p:txBody>
      </p:sp>
      <p:pic>
        <p:nvPicPr>
          <p:cNvPr id="4" name="Picture 3"/>
          <p:cNvPicPr/>
          <p:nvPr/>
        </p:nvPicPr>
        <p:blipFill rotWithShape="1">
          <a:blip r:embed="rId2" cstate="print"/>
          <a:srcRect t="4040"/>
          <a:stretch/>
        </p:blipFill>
        <p:spPr bwMode="auto">
          <a:xfrm>
            <a:off x="1524000" y="964546"/>
            <a:ext cx="8879440" cy="5758543"/>
          </a:xfrm>
          <a:prstGeom prst="rect">
            <a:avLst/>
          </a:prstGeom>
          <a:noFill/>
          <a:ln w="9525">
            <a:noFill/>
            <a:miter lim="800000"/>
            <a:headEnd/>
            <a:tailEnd/>
          </a:ln>
        </p:spPr>
      </p:pic>
    </p:spTree>
    <p:extLst>
      <p:ext uri="{BB962C8B-B14F-4D97-AF65-F5344CB8AC3E}">
        <p14:creationId xmlns:p14="http://schemas.microsoft.com/office/powerpoint/2010/main" val="4067902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5" name="Rectangle 5"/>
          <p:cNvSpPr>
            <a:spLocks noGrp="1" noRot="1" noChangeArrowheads="1"/>
          </p:cNvSpPr>
          <p:nvPr>
            <p:ph type="title"/>
          </p:nvPr>
        </p:nvSpPr>
        <p:spPr>
          <a:xfrm>
            <a:off x="1524000" y="71144"/>
            <a:ext cx="9144000" cy="570936"/>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latin typeface="Calibri" panose="020F0502020204030204" pitchFamily="34" charset="0"/>
                <a:cs typeface="Calibri" panose="020F0502020204030204" pitchFamily="34" charset="0"/>
              </a:rPr>
              <a:t>HEC-RAS V 6.3 User Interface</a:t>
            </a:r>
          </a:p>
        </p:txBody>
      </p:sp>
      <p:pic>
        <p:nvPicPr>
          <p:cNvPr id="2" name="Picture 1">
            <a:extLst>
              <a:ext uri="{FF2B5EF4-FFF2-40B4-BE49-F238E27FC236}">
                <a16:creationId xmlns:a16="http://schemas.microsoft.com/office/drawing/2014/main" id="{56466FF0-E7B0-E160-35B4-84B0FDED87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12" y="702040"/>
            <a:ext cx="5939155" cy="3272155"/>
          </a:xfrm>
          <a:prstGeom prst="rect">
            <a:avLst/>
          </a:prstGeom>
          <a:noFill/>
          <a:ln>
            <a:noFill/>
          </a:ln>
        </p:spPr>
      </p:pic>
      <p:pic>
        <p:nvPicPr>
          <p:cNvPr id="3" name="Picture 2">
            <a:extLst>
              <a:ext uri="{FF2B5EF4-FFF2-40B4-BE49-F238E27FC236}">
                <a16:creationId xmlns:a16="http://schemas.microsoft.com/office/drawing/2014/main" id="{96FEE6DD-96C9-E375-4E11-4BB639E391F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07" y="2513923"/>
            <a:ext cx="5943600" cy="2443480"/>
          </a:xfrm>
          <a:prstGeom prst="rect">
            <a:avLst/>
          </a:prstGeom>
          <a:noFill/>
          <a:ln>
            <a:noFill/>
          </a:ln>
        </p:spPr>
      </p:pic>
      <p:pic>
        <p:nvPicPr>
          <p:cNvPr id="5" name="Picture 4">
            <a:extLst>
              <a:ext uri="{FF2B5EF4-FFF2-40B4-BE49-F238E27FC236}">
                <a16:creationId xmlns:a16="http://schemas.microsoft.com/office/drawing/2014/main" id="{490E28B9-E21D-2CA6-1E8B-B2C4E83172F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11" y="4079125"/>
            <a:ext cx="5939155" cy="2743200"/>
          </a:xfrm>
          <a:prstGeom prst="rect">
            <a:avLst/>
          </a:prstGeom>
          <a:noFill/>
          <a:ln>
            <a:noFill/>
          </a:ln>
        </p:spPr>
      </p:pic>
    </p:spTree>
    <p:extLst>
      <p:ext uri="{BB962C8B-B14F-4D97-AF65-F5344CB8AC3E}">
        <p14:creationId xmlns:p14="http://schemas.microsoft.com/office/powerpoint/2010/main" val="2529955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260BD699-6F66-8A78-60D1-D4FB2614CBF3}"/>
              </a:ext>
            </a:extLst>
          </p:cNvPr>
          <p:cNvSpPr/>
          <p:nvPr/>
        </p:nvSpPr>
        <p:spPr bwMode="auto">
          <a:xfrm>
            <a:off x="913775" y="891685"/>
            <a:ext cx="10583681" cy="5868881"/>
          </a:xfrm>
          <a:prstGeom prst="roundRect">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2"/>
              </a:solidFill>
              <a:effectLst/>
              <a:latin typeface="Tahoma" charset="0"/>
            </a:endParaRPr>
          </a:p>
        </p:txBody>
      </p:sp>
      <p:sp>
        <p:nvSpPr>
          <p:cNvPr id="2" name="Title 1"/>
          <p:cNvSpPr>
            <a:spLocks noGrp="1"/>
          </p:cNvSpPr>
          <p:nvPr>
            <p:ph type="title"/>
          </p:nvPr>
        </p:nvSpPr>
        <p:spPr>
          <a:xfrm>
            <a:off x="913775" y="46403"/>
            <a:ext cx="10364451" cy="738409"/>
          </a:xfrm>
        </p:spPr>
        <p:txBody>
          <a:bodyPr/>
          <a:lstStyle/>
          <a:p>
            <a:r>
              <a:rPr lang="en-US" dirty="0">
                <a:solidFill>
                  <a:srgbClr val="00B0F0"/>
                </a:solidFill>
              </a:rPr>
              <a:t>Water Column Heat Budget</a:t>
            </a:r>
          </a:p>
        </p:txBody>
      </p:sp>
      <p:graphicFrame>
        <p:nvGraphicFramePr>
          <p:cNvPr id="3" name="Object 2"/>
          <p:cNvGraphicFramePr>
            <a:graphicFrameLocks noChangeAspect="1"/>
          </p:cNvGraphicFramePr>
          <p:nvPr>
            <p:extLst>
              <p:ext uri="{D42A27DB-BD31-4B8C-83A1-F6EECF244321}">
                <p14:modId xmlns:p14="http://schemas.microsoft.com/office/powerpoint/2010/main" val="2431637482"/>
              </p:ext>
            </p:extLst>
          </p:nvPr>
        </p:nvGraphicFramePr>
        <p:xfrm>
          <a:off x="1988664" y="1664118"/>
          <a:ext cx="8743791" cy="3514809"/>
        </p:xfrm>
        <a:graphic>
          <a:graphicData uri="http://schemas.openxmlformats.org/presentationml/2006/ole">
            <mc:AlternateContent xmlns:mc="http://schemas.openxmlformats.org/markup-compatibility/2006">
              <mc:Choice xmlns:v="urn:schemas-microsoft-com:vml" Requires="v">
                <p:oleObj name="Visio" r:id="rId2" imgW="5829289" imgH="2343105" progId="Visio.Drawing.15">
                  <p:embed/>
                </p:oleObj>
              </mc:Choice>
              <mc:Fallback>
                <p:oleObj name="Visio" r:id="rId2" imgW="5829289" imgH="2343105" progId="Visio.Drawing.15">
                  <p:embed/>
                  <p:pic>
                    <p:nvPicPr>
                      <p:cNvPr id="3" name="Object 2"/>
                      <p:cNvPicPr>
                        <a:picLocks noChangeAspect="1" noChangeArrowheads="1"/>
                      </p:cNvPicPr>
                      <p:nvPr/>
                    </p:nvPicPr>
                    <p:blipFill>
                      <a:blip r:embed="rId3"/>
                      <a:srcRect/>
                      <a:stretch>
                        <a:fillRect/>
                      </a:stretch>
                    </p:blipFill>
                    <p:spPr bwMode="auto">
                      <a:xfrm>
                        <a:off x="1988664" y="1664118"/>
                        <a:ext cx="8743791" cy="35148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
          <p:cNvGrpSpPr>
            <a:grpSpLocks/>
          </p:cNvGrpSpPr>
          <p:nvPr/>
        </p:nvGrpSpPr>
        <p:grpSpPr bwMode="auto">
          <a:xfrm>
            <a:off x="6429695" y="5202654"/>
            <a:ext cx="3767137" cy="666750"/>
            <a:chOff x="2897" y="3527"/>
            <a:chExt cx="2373" cy="420"/>
          </a:xfrm>
        </p:grpSpPr>
        <p:sp>
          <p:nvSpPr>
            <p:cNvPr id="5" name="Rectangle 4"/>
            <p:cNvSpPr>
              <a:spLocks noChangeArrowheads="1"/>
            </p:cNvSpPr>
            <p:nvPr/>
          </p:nvSpPr>
          <p:spPr bwMode="auto">
            <a:xfrm>
              <a:off x="2980" y="3745"/>
              <a:ext cx="221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500" b="1" dirty="0">
                  <a:solidFill>
                    <a:schemeClr val="bg2"/>
                  </a:solidFill>
                </a:rPr>
                <a:t>water temperature dependent terms</a:t>
              </a:r>
            </a:p>
          </p:txBody>
        </p:sp>
        <p:sp>
          <p:nvSpPr>
            <p:cNvPr id="6" name="Line 54"/>
            <p:cNvSpPr>
              <a:spLocks noChangeShapeType="1"/>
            </p:cNvSpPr>
            <p:nvPr/>
          </p:nvSpPr>
          <p:spPr bwMode="auto">
            <a:xfrm>
              <a:off x="2976" y="3607"/>
              <a:ext cx="103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7" name="Arc 55"/>
            <p:cNvSpPr>
              <a:spLocks/>
            </p:cNvSpPr>
            <p:nvPr/>
          </p:nvSpPr>
          <p:spPr bwMode="auto">
            <a:xfrm>
              <a:off x="4003" y="3612"/>
              <a:ext cx="76" cy="75"/>
            </a:xfrm>
            <a:custGeom>
              <a:avLst/>
              <a:gdLst>
                <a:gd name="G0" fmla="+- 290 0 0"/>
                <a:gd name="G1" fmla="+- 21600 0 0"/>
                <a:gd name="G2" fmla="+- 21600 0 0"/>
                <a:gd name="T0" fmla="*/ 0 w 21890"/>
                <a:gd name="T1" fmla="*/ 2 h 21600"/>
                <a:gd name="T2" fmla="*/ 21890 w 21890"/>
                <a:gd name="T3" fmla="*/ 21600 h 21600"/>
                <a:gd name="T4" fmla="*/ 290 w 21890"/>
                <a:gd name="T5" fmla="*/ 21600 h 21600"/>
              </a:gdLst>
              <a:ahLst/>
              <a:cxnLst>
                <a:cxn ang="0">
                  <a:pos x="T0" y="T1"/>
                </a:cxn>
                <a:cxn ang="0">
                  <a:pos x="T2" y="T3"/>
                </a:cxn>
                <a:cxn ang="0">
                  <a:pos x="T4" y="T5"/>
                </a:cxn>
              </a:cxnLst>
              <a:rect l="0" t="0" r="r" b="b"/>
              <a:pathLst>
                <a:path w="21890" h="21600" fill="none" extrusionOk="0">
                  <a:moveTo>
                    <a:pt x="-1" y="1"/>
                  </a:moveTo>
                  <a:cubicBezTo>
                    <a:pt x="96" y="0"/>
                    <a:pt x="193" y="0"/>
                    <a:pt x="290" y="0"/>
                  </a:cubicBezTo>
                  <a:cubicBezTo>
                    <a:pt x="12219" y="0"/>
                    <a:pt x="21890" y="9670"/>
                    <a:pt x="21890" y="21600"/>
                  </a:cubicBezTo>
                </a:path>
                <a:path w="21890" h="21600" stroke="0" extrusionOk="0">
                  <a:moveTo>
                    <a:pt x="-1" y="1"/>
                  </a:moveTo>
                  <a:cubicBezTo>
                    <a:pt x="96" y="0"/>
                    <a:pt x="193" y="0"/>
                    <a:pt x="290" y="0"/>
                  </a:cubicBezTo>
                  <a:cubicBezTo>
                    <a:pt x="12219" y="0"/>
                    <a:pt x="21890" y="9670"/>
                    <a:pt x="21890" y="21600"/>
                  </a:cubicBezTo>
                  <a:lnTo>
                    <a:pt x="290" y="21600"/>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8" name="Arc 56"/>
            <p:cNvSpPr>
              <a:spLocks/>
            </p:cNvSpPr>
            <p:nvPr/>
          </p:nvSpPr>
          <p:spPr bwMode="auto">
            <a:xfrm>
              <a:off x="4088" y="3612"/>
              <a:ext cx="75" cy="75"/>
            </a:xfrm>
            <a:custGeom>
              <a:avLst/>
              <a:gdLst>
                <a:gd name="G0" fmla="+- 21600 0 0"/>
                <a:gd name="G1" fmla="+- 21598 0 0"/>
                <a:gd name="G2" fmla="+- 21600 0 0"/>
                <a:gd name="T0" fmla="*/ 0 w 21600"/>
                <a:gd name="T1" fmla="*/ 21598 h 21598"/>
                <a:gd name="T2" fmla="*/ 21312 w 21600"/>
                <a:gd name="T3" fmla="*/ 0 h 21598"/>
                <a:gd name="T4" fmla="*/ 21600 w 21600"/>
                <a:gd name="T5" fmla="*/ 21598 h 21598"/>
              </a:gdLst>
              <a:ahLst/>
              <a:cxnLst>
                <a:cxn ang="0">
                  <a:pos x="T0" y="T1"/>
                </a:cxn>
                <a:cxn ang="0">
                  <a:pos x="T2" y="T3"/>
                </a:cxn>
                <a:cxn ang="0">
                  <a:pos x="T4" y="T5"/>
                </a:cxn>
              </a:cxnLst>
              <a:rect l="0" t="0" r="r" b="b"/>
              <a:pathLst>
                <a:path w="21600" h="21598" fill="none" extrusionOk="0">
                  <a:moveTo>
                    <a:pt x="0" y="21597"/>
                  </a:moveTo>
                  <a:cubicBezTo>
                    <a:pt x="0" y="9780"/>
                    <a:pt x="9496" y="157"/>
                    <a:pt x="21311" y="-1"/>
                  </a:cubicBezTo>
                </a:path>
                <a:path w="21600" h="21598" stroke="0" extrusionOk="0">
                  <a:moveTo>
                    <a:pt x="0" y="21597"/>
                  </a:moveTo>
                  <a:cubicBezTo>
                    <a:pt x="0" y="9780"/>
                    <a:pt x="9496" y="157"/>
                    <a:pt x="21311" y="-1"/>
                  </a:cubicBezTo>
                  <a:lnTo>
                    <a:pt x="21600" y="21598"/>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9" name="Line 57"/>
            <p:cNvSpPr>
              <a:spLocks noChangeShapeType="1"/>
            </p:cNvSpPr>
            <p:nvPr/>
          </p:nvSpPr>
          <p:spPr bwMode="auto">
            <a:xfrm>
              <a:off x="4167" y="3607"/>
              <a:ext cx="103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0" name="Arc 58"/>
            <p:cNvSpPr>
              <a:spLocks/>
            </p:cNvSpPr>
            <p:nvPr/>
          </p:nvSpPr>
          <p:spPr bwMode="auto">
            <a:xfrm>
              <a:off x="5194" y="3527"/>
              <a:ext cx="76" cy="75"/>
            </a:xfrm>
            <a:custGeom>
              <a:avLst/>
              <a:gdLst>
                <a:gd name="G0" fmla="+- 290 0 0"/>
                <a:gd name="G1" fmla="+- 0 0 0"/>
                <a:gd name="G2" fmla="+- 21600 0 0"/>
                <a:gd name="T0" fmla="*/ 21890 w 21890"/>
                <a:gd name="T1" fmla="*/ 0 h 21600"/>
                <a:gd name="T2" fmla="*/ 0 w 21890"/>
                <a:gd name="T3" fmla="*/ 21598 h 21600"/>
                <a:gd name="T4" fmla="*/ 290 w 21890"/>
                <a:gd name="T5" fmla="*/ 0 h 21600"/>
              </a:gdLst>
              <a:ahLst/>
              <a:cxnLst>
                <a:cxn ang="0">
                  <a:pos x="T0" y="T1"/>
                </a:cxn>
                <a:cxn ang="0">
                  <a:pos x="T2" y="T3"/>
                </a:cxn>
                <a:cxn ang="0">
                  <a:pos x="T4" y="T5"/>
                </a:cxn>
              </a:cxnLst>
              <a:rect l="0" t="0" r="r" b="b"/>
              <a:pathLst>
                <a:path w="21890" h="21600" fill="none" extrusionOk="0">
                  <a:moveTo>
                    <a:pt x="21890" y="0"/>
                  </a:moveTo>
                  <a:cubicBezTo>
                    <a:pt x="21890" y="11929"/>
                    <a:pt x="12219" y="21600"/>
                    <a:pt x="290" y="21600"/>
                  </a:cubicBezTo>
                  <a:cubicBezTo>
                    <a:pt x="193" y="21599"/>
                    <a:pt x="96" y="21599"/>
                    <a:pt x="-1" y="21598"/>
                  </a:cubicBezTo>
                </a:path>
                <a:path w="21890" h="21600" stroke="0" extrusionOk="0">
                  <a:moveTo>
                    <a:pt x="21890" y="0"/>
                  </a:moveTo>
                  <a:cubicBezTo>
                    <a:pt x="21890" y="11929"/>
                    <a:pt x="12219" y="21600"/>
                    <a:pt x="290" y="21600"/>
                  </a:cubicBezTo>
                  <a:cubicBezTo>
                    <a:pt x="193" y="21599"/>
                    <a:pt x="96" y="21599"/>
                    <a:pt x="-1" y="21598"/>
                  </a:cubicBezTo>
                  <a:lnTo>
                    <a:pt x="290" y="0"/>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1" name="Arc 59"/>
            <p:cNvSpPr>
              <a:spLocks/>
            </p:cNvSpPr>
            <p:nvPr/>
          </p:nvSpPr>
          <p:spPr bwMode="auto">
            <a:xfrm>
              <a:off x="2897" y="3527"/>
              <a:ext cx="75" cy="75"/>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0" y="11929"/>
                    <a:pt x="0" y="0"/>
                  </a:cubicBezTo>
                </a:path>
                <a:path w="21600" h="21600" stroke="0" extrusionOk="0">
                  <a:moveTo>
                    <a:pt x="21600" y="21599"/>
                  </a:moveTo>
                  <a:cubicBezTo>
                    <a:pt x="9670" y="21599"/>
                    <a:pt x="0" y="11929"/>
                    <a:pt x="0" y="0"/>
                  </a:cubicBezTo>
                  <a:lnTo>
                    <a:pt x="21600" y="0"/>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grpSp>
      <p:graphicFrame>
        <p:nvGraphicFramePr>
          <p:cNvPr id="12" name="Object 11"/>
          <p:cNvGraphicFramePr>
            <a:graphicFrameLocks/>
          </p:cNvGraphicFramePr>
          <p:nvPr>
            <p:extLst>
              <p:ext uri="{D42A27DB-BD31-4B8C-83A1-F6EECF244321}">
                <p14:modId xmlns:p14="http://schemas.microsoft.com/office/powerpoint/2010/main" val="4248747131"/>
              </p:ext>
            </p:extLst>
          </p:nvPr>
        </p:nvGraphicFramePr>
        <p:xfrm>
          <a:off x="3343595" y="5793910"/>
          <a:ext cx="6172200" cy="724792"/>
        </p:xfrm>
        <a:graphic>
          <a:graphicData uri="http://schemas.openxmlformats.org/presentationml/2006/ole">
            <mc:AlternateContent xmlns:mc="http://schemas.openxmlformats.org/markup-compatibility/2006">
              <mc:Choice xmlns:v="urn:schemas-microsoft-com:vml" Requires="v">
                <p:oleObj name="Equation" r:id="rId4" imgW="2349500" imgH="228600" progId="Equation.DSMT4">
                  <p:embed/>
                </p:oleObj>
              </mc:Choice>
              <mc:Fallback>
                <p:oleObj name="Equation" r:id="rId4" imgW="2349500" imgH="228600" progId="Equation.DSMT4">
                  <p:embed/>
                  <p:pic>
                    <p:nvPicPr>
                      <p:cNvPr id="12" name="Object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595" y="5793910"/>
                        <a:ext cx="6172200" cy="724792"/>
                      </a:xfrm>
                      <a:prstGeom prst="rect">
                        <a:avLst/>
                      </a:prstGeom>
                      <a:noFill/>
                    </p:spPr>
                  </p:pic>
                </p:oleObj>
              </mc:Fallback>
            </mc:AlternateContent>
          </a:graphicData>
        </a:graphic>
      </p:graphicFrame>
      <p:grpSp>
        <p:nvGrpSpPr>
          <p:cNvPr id="13" name="Group 68"/>
          <p:cNvGrpSpPr>
            <a:grpSpLocks/>
          </p:cNvGrpSpPr>
          <p:nvPr/>
        </p:nvGrpSpPr>
        <p:grpSpPr bwMode="auto">
          <a:xfrm>
            <a:off x="7514306" y="983125"/>
            <a:ext cx="2252662" cy="663575"/>
            <a:chOff x="3671" y="1482"/>
            <a:chExt cx="1419" cy="418"/>
          </a:xfrm>
        </p:grpSpPr>
        <p:sp>
          <p:nvSpPr>
            <p:cNvPr id="14" name="Rectangle 69"/>
            <p:cNvSpPr>
              <a:spLocks noChangeArrowheads="1"/>
            </p:cNvSpPr>
            <p:nvPr/>
          </p:nvSpPr>
          <p:spPr bwMode="auto">
            <a:xfrm>
              <a:off x="3781" y="1482"/>
              <a:ext cx="1240"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500" b="1" dirty="0">
                  <a:solidFill>
                    <a:schemeClr val="bg2"/>
                  </a:solidFill>
                </a:rPr>
                <a:t>non-radiation terms</a:t>
              </a:r>
            </a:p>
          </p:txBody>
        </p:sp>
        <p:sp>
          <p:nvSpPr>
            <p:cNvPr id="15" name="Line 70"/>
            <p:cNvSpPr>
              <a:spLocks noChangeShapeType="1"/>
            </p:cNvSpPr>
            <p:nvPr/>
          </p:nvSpPr>
          <p:spPr bwMode="auto">
            <a:xfrm>
              <a:off x="3730" y="1820"/>
              <a:ext cx="59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6" name="Arc 71"/>
            <p:cNvSpPr>
              <a:spLocks/>
            </p:cNvSpPr>
            <p:nvPr/>
          </p:nvSpPr>
          <p:spPr bwMode="auto">
            <a:xfrm>
              <a:off x="4321" y="1740"/>
              <a:ext cx="75" cy="7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7" name="Arc 72"/>
            <p:cNvSpPr>
              <a:spLocks/>
            </p:cNvSpPr>
            <p:nvPr/>
          </p:nvSpPr>
          <p:spPr bwMode="auto">
            <a:xfrm>
              <a:off x="4406" y="1740"/>
              <a:ext cx="75" cy="75"/>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0" y="11929"/>
                    <a:pt x="0" y="0"/>
                  </a:cubicBezTo>
                </a:path>
                <a:path w="21600" h="21600" stroke="0" extrusionOk="0">
                  <a:moveTo>
                    <a:pt x="21600" y="21599"/>
                  </a:moveTo>
                  <a:cubicBezTo>
                    <a:pt x="9670" y="21599"/>
                    <a:pt x="0" y="11929"/>
                    <a:pt x="0" y="0"/>
                  </a:cubicBezTo>
                  <a:lnTo>
                    <a:pt x="21600" y="0"/>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8" name="Line 73"/>
            <p:cNvSpPr>
              <a:spLocks noChangeShapeType="1"/>
            </p:cNvSpPr>
            <p:nvPr/>
          </p:nvSpPr>
          <p:spPr bwMode="auto">
            <a:xfrm>
              <a:off x="4484" y="1820"/>
              <a:ext cx="5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9" name="Arc 74"/>
            <p:cNvSpPr>
              <a:spLocks/>
            </p:cNvSpPr>
            <p:nvPr/>
          </p:nvSpPr>
          <p:spPr bwMode="auto">
            <a:xfrm>
              <a:off x="5016" y="1825"/>
              <a:ext cx="74" cy="75"/>
            </a:xfrm>
            <a:custGeom>
              <a:avLst/>
              <a:gdLst>
                <a:gd name="G0" fmla="+- 0 0 0"/>
                <a:gd name="G1" fmla="+- 21600 0 0"/>
                <a:gd name="G2" fmla="+- 21600 0 0"/>
                <a:gd name="T0" fmla="*/ 0 w 21598"/>
                <a:gd name="T1" fmla="*/ 0 h 21600"/>
                <a:gd name="T2" fmla="*/ 21598 w 21598"/>
                <a:gd name="T3" fmla="*/ 21308 h 21600"/>
                <a:gd name="T4" fmla="*/ 0 w 21598"/>
                <a:gd name="T5" fmla="*/ 21600 h 21600"/>
              </a:gdLst>
              <a:ahLst/>
              <a:cxnLst>
                <a:cxn ang="0">
                  <a:pos x="T0" y="T1"/>
                </a:cxn>
                <a:cxn ang="0">
                  <a:pos x="T2" y="T3"/>
                </a:cxn>
                <a:cxn ang="0">
                  <a:pos x="T4" y="T5"/>
                </a:cxn>
              </a:cxnLst>
              <a:rect l="0" t="0" r="r" b="b"/>
              <a:pathLst>
                <a:path w="21598" h="21600" fill="none" extrusionOk="0">
                  <a:moveTo>
                    <a:pt x="0" y="0"/>
                  </a:moveTo>
                  <a:cubicBezTo>
                    <a:pt x="11815" y="0"/>
                    <a:pt x="21438" y="9493"/>
                    <a:pt x="21598" y="21307"/>
                  </a:cubicBezTo>
                </a:path>
                <a:path w="21598" h="21600" stroke="0" extrusionOk="0">
                  <a:moveTo>
                    <a:pt x="0" y="0"/>
                  </a:moveTo>
                  <a:cubicBezTo>
                    <a:pt x="11815" y="0"/>
                    <a:pt x="21438" y="9493"/>
                    <a:pt x="21598" y="21307"/>
                  </a:cubicBezTo>
                  <a:lnTo>
                    <a:pt x="0" y="21600"/>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20" name="Arc 75"/>
            <p:cNvSpPr>
              <a:spLocks/>
            </p:cNvSpPr>
            <p:nvPr/>
          </p:nvSpPr>
          <p:spPr bwMode="auto">
            <a:xfrm>
              <a:off x="3671" y="1826"/>
              <a:ext cx="75" cy="74"/>
            </a:xfrm>
            <a:custGeom>
              <a:avLst/>
              <a:gdLst>
                <a:gd name="G0" fmla="+- 21598 0 0"/>
                <a:gd name="G1" fmla="+- 21598 0 0"/>
                <a:gd name="G2" fmla="+- 21600 0 0"/>
                <a:gd name="T0" fmla="*/ 0 w 21598"/>
                <a:gd name="T1" fmla="*/ 21308 h 21598"/>
                <a:gd name="T2" fmla="*/ 21312 w 21598"/>
                <a:gd name="T3" fmla="*/ 0 h 21598"/>
                <a:gd name="T4" fmla="*/ 21598 w 21598"/>
                <a:gd name="T5" fmla="*/ 21598 h 21598"/>
              </a:gdLst>
              <a:ahLst/>
              <a:cxnLst>
                <a:cxn ang="0">
                  <a:pos x="T0" y="T1"/>
                </a:cxn>
                <a:cxn ang="0">
                  <a:pos x="T2" y="T3"/>
                </a:cxn>
                <a:cxn ang="0">
                  <a:pos x="T4" y="T5"/>
                </a:cxn>
              </a:cxnLst>
              <a:rect l="0" t="0" r="r" b="b"/>
              <a:pathLst>
                <a:path w="21598" h="21598" fill="none" extrusionOk="0">
                  <a:moveTo>
                    <a:pt x="-1" y="21307"/>
                  </a:moveTo>
                  <a:cubicBezTo>
                    <a:pt x="157" y="9604"/>
                    <a:pt x="9608" y="154"/>
                    <a:pt x="21311" y="-1"/>
                  </a:cubicBezTo>
                </a:path>
                <a:path w="21598" h="21598" stroke="0" extrusionOk="0">
                  <a:moveTo>
                    <a:pt x="-1" y="21307"/>
                  </a:moveTo>
                  <a:cubicBezTo>
                    <a:pt x="157" y="9604"/>
                    <a:pt x="9608" y="154"/>
                    <a:pt x="21311" y="-1"/>
                  </a:cubicBezTo>
                  <a:lnTo>
                    <a:pt x="21598" y="21598"/>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grpSp>
      <p:grpSp>
        <p:nvGrpSpPr>
          <p:cNvPr id="21" name="Group 76"/>
          <p:cNvGrpSpPr>
            <a:grpSpLocks/>
          </p:cNvGrpSpPr>
          <p:nvPr/>
        </p:nvGrpSpPr>
        <p:grpSpPr bwMode="auto">
          <a:xfrm>
            <a:off x="2652713" y="1002175"/>
            <a:ext cx="3387725" cy="644525"/>
            <a:chOff x="1031" y="1494"/>
            <a:chExt cx="2134" cy="406"/>
          </a:xfrm>
        </p:grpSpPr>
        <p:sp>
          <p:nvSpPr>
            <p:cNvPr id="22" name="Line 77"/>
            <p:cNvSpPr>
              <a:spLocks noChangeShapeType="1"/>
            </p:cNvSpPr>
            <p:nvPr/>
          </p:nvSpPr>
          <p:spPr bwMode="auto">
            <a:xfrm>
              <a:off x="1109" y="1820"/>
              <a:ext cx="87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23" name="Arc 78"/>
            <p:cNvSpPr>
              <a:spLocks/>
            </p:cNvSpPr>
            <p:nvPr/>
          </p:nvSpPr>
          <p:spPr bwMode="auto">
            <a:xfrm>
              <a:off x="1978" y="1740"/>
              <a:ext cx="76" cy="75"/>
            </a:xfrm>
            <a:custGeom>
              <a:avLst/>
              <a:gdLst>
                <a:gd name="G0" fmla="+- 292 0 0"/>
                <a:gd name="G1" fmla="+- 0 0 0"/>
                <a:gd name="G2" fmla="+- 21600 0 0"/>
                <a:gd name="T0" fmla="*/ 21892 w 21892"/>
                <a:gd name="T1" fmla="*/ 0 h 21600"/>
                <a:gd name="T2" fmla="*/ 0 w 21892"/>
                <a:gd name="T3" fmla="*/ 21598 h 21600"/>
                <a:gd name="T4" fmla="*/ 292 w 21892"/>
                <a:gd name="T5" fmla="*/ 0 h 21600"/>
              </a:gdLst>
              <a:ahLst/>
              <a:cxnLst>
                <a:cxn ang="0">
                  <a:pos x="T0" y="T1"/>
                </a:cxn>
                <a:cxn ang="0">
                  <a:pos x="T2" y="T3"/>
                </a:cxn>
                <a:cxn ang="0">
                  <a:pos x="T4" y="T5"/>
                </a:cxn>
              </a:cxnLst>
              <a:rect l="0" t="0" r="r" b="b"/>
              <a:pathLst>
                <a:path w="21892" h="21600" fill="none" extrusionOk="0">
                  <a:moveTo>
                    <a:pt x="21892" y="0"/>
                  </a:moveTo>
                  <a:cubicBezTo>
                    <a:pt x="21892" y="11929"/>
                    <a:pt x="12221" y="21600"/>
                    <a:pt x="292" y="21600"/>
                  </a:cubicBezTo>
                  <a:cubicBezTo>
                    <a:pt x="194" y="21599"/>
                    <a:pt x="97" y="21599"/>
                    <a:pt x="-1" y="21598"/>
                  </a:cubicBezTo>
                </a:path>
                <a:path w="21892" h="21600" stroke="0" extrusionOk="0">
                  <a:moveTo>
                    <a:pt x="21892" y="0"/>
                  </a:moveTo>
                  <a:cubicBezTo>
                    <a:pt x="21892" y="11929"/>
                    <a:pt x="12221" y="21600"/>
                    <a:pt x="292" y="21600"/>
                  </a:cubicBezTo>
                  <a:cubicBezTo>
                    <a:pt x="194" y="21599"/>
                    <a:pt x="97" y="21599"/>
                    <a:pt x="-1" y="21598"/>
                  </a:cubicBezTo>
                  <a:lnTo>
                    <a:pt x="292" y="0"/>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24" name="Arc 79"/>
            <p:cNvSpPr>
              <a:spLocks/>
            </p:cNvSpPr>
            <p:nvPr/>
          </p:nvSpPr>
          <p:spPr bwMode="auto">
            <a:xfrm>
              <a:off x="2063" y="1740"/>
              <a:ext cx="75" cy="75"/>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0" y="11929"/>
                    <a:pt x="0" y="0"/>
                  </a:cubicBezTo>
                </a:path>
                <a:path w="21600" h="21600" stroke="0" extrusionOk="0">
                  <a:moveTo>
                    <a:pt x="21600" y="21599"/>
                  </a:moveTo>
                  <a:cubicBezTo>
                    <a:pt x="9670" y="21599"/>
                    <a:pt x="0" y="11929"/>
                    <a:pt x="0" y="0"/>
                  </a:cubicBezTo>
                  <a:lnTo>
                    <a:pt x="21600" y="0"/>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25" name="Line 80"/>
            <p:cNvSpPr>
              <a:spLocks noChangeShapeType="1"/>
            </p:cNvSpPr>
            <p:nvPr/>
          </p:nvSpPr>
          <p:spPr bwMode="auto">
            <a:xfrm>
              <a:off x="2142" y="1820"/>
              <a:ext cx="9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26" name="Arc 81"/>
            <p:cNvSpPr>
              <a:spLocks/>
            </p:cNvSpPr>
            <p:nvPr/>
          </p:nvSpPr>
          <p:spPr bwMode="auto">
            <a:xfrm>
              <a:off x="3090" y="1825"/>
              <a:ext cx="75" cy="75"/>
            </a:xfrm>
            <a:custGeom>
              <a:avLst/>
              <a:gdLst>
                <a:gd name="G0" fmla="+- 0 0 0"/>
                <a:gd name="G1" fmla="+- 21600 0 0"/>
                <a:gd name="G2" fmla="+- 21600 0 0"/>
                <a:gd name="T0" fmla="*/ 0 w 21598"/>
                <a:gd name="T1" fmla="*/ 0 h 21600"/>
                <a:gd name="T2" fmla="*/ 21598 w 21598"/>
                <a:gd name="T3" fmla="*/ 21310 h 21600"/>
                <a:gd name="T4" fmla="*/ 0 w 21598"/>
                <a:gd name="T5" fmla="*/ 21600 h 21600"/>
              </a:gdLst>
              <a:ahLst/>
              <a:cxnLst>
                <a:cxn ang="0">
                  <a:pos x="T0" y="T1"/>
                </a:cxn>
                <a:cxn ang="0">
                  <a:pos x="T2" y="T3"/>
                </a:cxn>
                <a:cxn ang="0">
                  <a:pos x="T4" y="T5"/>
                </a:cxn>
              </a:cxnLst>
              <a:rect l="0" t="0" r="r" b="b"/>
              <a:pathLst>
                <a:path w="21598" h="21600" fill="none" extrusionOk="0">
                  <a:moveTo>
                    <a:pt x="0" y="0"/>
                  </a:moveTo>
                  <a:cubicBezTo>
                    <a:pt x="11816" y="0"/>
                    <a:pt x="21439" y="9494"/>
                    <a:pt x="21598" y="21309"/>
                  </a:cubicBezTo>
                </a:path>
                <a:path w="21598" h="21600" stroke="0" extrusionOk="0">
                  <a:moveTo>
                    <a:pt x="0" y="0"/>
                  </a:moveTo>
                  <a:cubicBezTo>
                    <a:pt x="11816" y="0"/>
                    <a:pt x="21439" y="9494"/>
                    <a:pt x="21598" y="21309"/>
                  </a:cubicBezTo>
                  <a:lnTo>
                    <a:pt x="0" y="21600"/>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27" name="Arc 82"/>
            <p:cNvSpPr>
              <a:spLocks/>
            </p:cNvSpPr>
            <p:nvPr/>
          </p:nvSpPr>
          <p:spPr bwMode="auto">
            <a:xfrm>
              <a:off x="1031" y="1826"/>
              <a:ext cx="75" cy="74"/>
            </a:xfrm>
            <a:custGeom>
              <a:avLst/>
              <a:gdLst>
                <a:gd name="G0" fmla="+- 21598 0 0"/>
                <a:gd name="G1" fmla="+- 21598 0 0"/>
                <a:gd name="G2" fmla="+- 21600 0 0"/>
                <a:gd name="T0" fmla="*/ 0 w 21598"/>
                <a:gd name="T1" fmla="*/ 21308 h 21598"/>
                <a:gd name="T2" fmla="*/ 21312 w 21598"/>
                <a:gd name="T3" fmla="*/ 0 h 21598"/>
                <a:gd name="T4" fmla="*/ 21598 w 21598"/>
                <a:gd name="T5" fmla="*/ 21598 h 21598"/>
              </a:gdLst>
              <a:ahLst/>
              <a:cxnLst>
                <a:cxn ang="0">
                  <a:pos x="T0" y="T1"/>
                </a:cxn>
                <a:cxn ang="0">
                  <a:pos x="T2" y="T3"/>
                </a:cxn>
                <a:cxn ang="0">
                  <a:pos x="T4" y="T5"/>
                </a:cxn>
              </a:cxnLst>
              <a:rect l="0" t="0" r="r" b="b"/>
              <a:pathLst>
                <a:path w="21598" h="21598" fill="none" extrusionOk="0">
                  <a:moveTo>
                    <a:pt x="-1" y="21307"/>
                  </a:moveTo>
                  <a:cubicBezTo>
                    <a:pt x="157" y="9604"/>
                    <a:pt x="9608" y="154"/>
                    <a:pt x="21311" y="-1"/>
                  </a:cubicBezTo>
                </a:path>
                <a:path w="21598" h="21598" stroke="0" extrusionOk="0">
                  <a:moveTo>
                    <a:pt x="-1" y="21307"/>
                  </a:moveTo>
                  <a:cubicBezTo>
                    <a:pt x="157" y="9604"/>
                    <a:pt x="9608" y="154"/>
                    <a:pt x="21311" y="-1"/>
                  </a:cubicBezTo>
                  <a:lnTo>
                    <a:pt x="21598" y="21598"/>
                  </a:lnTo>
                  <a:close/>
                </a:path>
              </a:pathLst>
            </a:custGeom>
            <a:noFill/>
            <a:ln w="28575" cap="rnd">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28" name="Rectangle 83"/>
            <p:cNvSpPr>
              <a:spLocks noChangeArrowheads="1"/>
            </p:cNvSpPr>
            <p:nvPr/>
          </p:nvSpPr>
          <p:spPr bwMode="auto">
            <a:xfrm>
              <a:off x="1567" y="1494"/>
              <a:ext cx="981"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500" b="1" dirty="0">
                  <a:solidFill>
                    <a:schemeClr val="bg2"/>
                  </a:solidFill>
                </a:rPr>
                <a:t>radiation terms</a:t>
              </a:r>
            </a:p>
          </p:txBody>
        </p:sp>
      </p:grpSp>
      <p:sp>
        <p:nvSpPr>
          <p:cNvPr id="30" name="Line 10"/>
          <p:cNvSpPr>
            <a:spLocks noChangeShapeType="1"/>
          </p:cNvSpPr>
          <p:nvPr/>
        </p:nvSpPr>
        <p:spPr bwMode="auto">
          <a:xfrm flipV="1">
            <a:off x="3924301" y="2721506"/>
            <a:ext cx="476250" cy="392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31" name="Freeform 11"/>
          <p:cNvSpPr>
            <a:spLocks/>
          </p:cNvSpPr>
          <p:nvPr/>
        </p:nvSpPr>
        <p:spPr bwMode="auto">
          <a:xfrm>
            <a:off x="4332289" y="2664356"/>
            <a:ext cx="141288" cy="120650"/>
          </a:xfrm>
          <a:custGeom>
            <a:avLst/>
            <a:gdLst>
              <a:gd name="T0" fmla="*/ 88 w 89"/>
              <a:gd name="T1" fmla="*/ 0 h 76"/>
              <a:gd name="T2" fmla="*/ 0 w 89"/>
              <a:gd name="T3" fmla="*/ 34 h 76"/>
              <a:gd name="T4" fmla="*/ 32 w 89"/>
              <a:gd name="T5" fmla="*/ 75 h 76"/>
              <a:gd name="T6" fmla="*/ 88 w 89"/>
              <a:gd name="T7" fmla="*/ 0 h 76"/>
            </a:gdLst>
            <a:ahLst/>
            <a:cxnLst>
              <a:cxn ang="0">
                <a:pos x="T0" y="T1"/>
              </a:cxn>
              <a:cxn ang="0">
                <a:pos x="T2" y="T3"/>
              </a:cxn>
              <a:cxn ang="0">
                <a:pos x="T4" y="T5"/>
              </a:cxn>
              <a:cxn ang="0">
                <a:pos x="T6" y="T7"/>
              </a:cxn>
            </a:cxnLst>
            <a:rect l="0" t="0" r="r" b="b"/>
            <a:pathLst>
              <a:path w="89" h="76">
                <a:moveTo>
                  <a:pt x="88" y="0"/>
                </a:moveTo>
                <a:lnTo>
                  <a:pt x="0" y="34"/>
                </a:lnTo>
                <a:lnTo>
                  <a:pt x="32" y="75"/>
                </a:lnTo>
                <a:lnTo>
                  <a:pt x="88" y="0"/>
                </a:lnTo>
              </a:path>
            </a:pathLst>
          </a:custGeom>
          <a:solidFill>
            <a:schemeClr val="tx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solidFill>
            </a:endParaRPr>
          </a:p>
        </p:txBody>
      </p:sp>
      <p:sp>
        <p:nvSpPr>
          <p:cNvPr id="32" name="Line 10"/>
          <p:cNvSpPr>
            <a:spLocks noChangeShapeType="1"/>
          </p:cNvSpPr>
          <p:nvPr/>
        </p:nvSpPr>
        <p:spPr bwMode="auto">
          <a:xfrm flipV="1">
            <a:off x="5060951" y="2762394"/>
            <a:ext cx="476250" cy="392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33" name="Freeform 11"/>
          <p:cNvSpPr>
            <a:spLocks/>
          </p:cNvSpPr>
          <p:nvPr/>
        </p:nvSpPr>
        <p:spPr bwMode="auto">
          <a:xfrm>
            <a:off x="5468939" y="2705244"/>
            <a:ext cx="141288" cy="120650"/>
          </a:xfrm>
          <a:custGeom>
            <a:avLst/>
            <a:gdLst>
              <a:gd name="T0" fmla="*/ 88 w 89"/>
              <a:gd name="T1" fmla="*/ 0 h 76"/>
              <a:gd name="T2" fmla="*/ 0 w 89"/>
              <a:gd name="T3" fmla="*/ 34 h 76"/>
              <a:gd name="T4" fmla="*/ 32 w 89"/>
              <a:gd name="T5" fmla="*/ 75 h 76"/>
              <a:gd name="T6" fmla="*/ 88 w 89"/>
              <a:gd name="T7" fmla="*/ 0 h 76"/>
            </a:gdLst>
            <a:ahLst/>
            <a:cxnLst>
              <a:cxn ang="0">
                <a:pos x="T0" y="T1"/>
              </a:cxn>
              <a:cxn ang="0">
                <a:pos x="T2" y="T3"/>
              </a:cxn>
              <a:cxn ang="0">
                <a:pos x="T4" y="T5"/>
              </a:cxn>
              <a:cxn ang="0">
                <a:pos x="T6" y="T7"/>
              </a:cxn>
            </a:cxnLst>
            <a:rect l="0" t="0" r="r" b="b"/>
            <a:pathLst>
              <a:path w="89" h="76">
                <a:moveTo>
                  <a:pt x="88" y="0"/>
                </a:moveTo>
                <a:lnTo>
                  <a:pt x="0" y="34"/>
                </a:lnTo>
                <a:lnTo>
                  <a:pt x="32" y="75"/>
                </a:lnTo>
                <a:lnTo>
                  <a:pt x="88" y="0"/>
                </a:lnTo>
              </a:path>
            </a:pathLst>
          </a:custGeom>
          <a:solidFill>
            <a:schemeClr val="tx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solidFill>
            </a:endParaRPr>
          </a:p>
        </p:txBody>
      </p:sp>
    </p:spTree>
    <p:extLst>
      <p:ext uri="{BB962C8B-B14F-4D97-AF65-F5344CB8AC3E}">
        <p14:creationId xmlns:p14="http://schemas.microsoft.com/office/powerpoint/2010/main" val="83531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6403"/>
            <a:ext cx="10364451" cy="853077"/>
          </a:xfrm>
        </p:spPr>
        <p:txBody>
          <a:bodyPr/>
          <a:lstStyle/>
          <a:p>
            <a:r>
              <a:rPr lang="en-US" altLang="en-US" dirty="0">
                <a:solidFill>
                  <a:srgbClr val="00B0F0"/>
                </a:solidFill>
              </a:rPr>
              <a:t>Bed Sediment Heat Budget</a:t>
            </a:r>
            <a:endParaRPr lang="en-US" dirty="0">
              <a:solidFill>
                <a:srgbClr val="00B0F0"/>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849" y="1162687"/>
            <a:ext cx="5080635" cy="381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89"/>
          <p:cNvSpPr>
            <a:spLocks noChangeArrowheads="1"/>
          </p:cNvSpPr>
          <p:nvPr/>
        </p:nvSpPr>
        <p:spPr bwMode="auto">
          <a:xfrm>
            <a:off x="829542" y="3090230"/>
            <a:ext cx="5951537" cy="785812"/>
          </a:xfrm>
          <a:prstGeom prst="rect">
            <a:avLst/>
          </a:prstGeom>
          <a:solidFill>
            <a:srgbClr val="9933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600" b="1" i="1">
                <a:latin typeface="Times New Roman" panose="02020603050405020304" pitchFamily="18" charset="0"/>
              </a:rPr>
              <a:t>T</a:t>
            </a:r>
            <a:r>
              <a:rPr lang="en-US" altLang="en-US" sz="3600" b="1" i="1" baseline="-25000">
                <a:latin typeface="Times New Roman" panose="02020603050405020304" pitchFamily="18" charset="0"/>
              </a:rPr>
              <a:t>s,i</a:t>
            </a:r>
          </a:p>
        </p:txBody>
      </p:sp>
      <p:sp>
        <p:nvSpPr>
          <p:cNvPr id="5" name="Line 91"/>
          <p:cNvSpPr>
            <a:spLocks noChangeShapeType="1"/>
          </p:cNvSpPr>
          <p:nvPr/>
        </p:nvSpPr>
        <p:spPr bwMode="auto">
          <a:xfrm flipH="1" flipV="1">
            <a:off x="3850554" y="2702880"/>
            <a:ext cx="0" cy="604837"/>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 name="Group 137"/>
          <p:cNvGrpSpPr>
            <a:grpSpLocks/>
          </p:cNvGrpSpPr>
          <p:nvPr/>
        </p:nvGrpSpPr>
        <p:grpSpPr bwMode="auto">
          <a:xfrm>
            <a:off x="4836865" y="4484054"/>
            <a:ext cx="3222625" cy="1244600"/>
            <a:chOff x="1992" y="3527"/>
            <a:chExt cx="2030" cy="784"/>
          </a:xfrm>
        </p:grpSpPr>
        <p:sp>
          <p:nvSpPr>
            <p:cNvPr id="7" name="Line 98"/>
            <p:cNvSpPr>
              <a:spLocks noChangeShapeType="1"/>
            </p:cNvSpPr>
            <p:nvPr/>
          </p:nvSpPr>
          <p:spPr bwMode="auto">
            <a:xfrm>
              <a:off x="2642" y="3913"/>
              <a:ext cx="37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99"/>
            <p:cNvSpPr>
              <a:spLocks noChangeArrowheads="1"/>
            </p:cNvSpPr>
            <p:nvPr/>
          </p:nvSpPr>
          <p:spPr bwMode="auto">
            <a:xfrm>
              <a:off x="3057" y="3620"/>
              <a:ext cx="12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500" b="1">
                  <a:latin typeface="Symbol" panose="05050102010706020507" pitchFamily="18" charset="2"/>
                </a:rPr>
                <a:t>(</a:t>
              </a:r>
              <a:endParaRPr lang="en-US" altLang="en-US" b="1"/>
            </a:p>
          </p:txBody>
        </p:sp>
        <p:sp>
          <p:nvSpPr>
            <p:cNvPr id="9" name="Rectangle 100"/>
            <p:cNvSpPr>
              <a:spLocks noChangeArrowheads="1"/>
            </p:cNvSpPr>
            <p:nvPr/>
          </p:nvSpPr>
          <p:spPr bwMode="auto">
            <a:xfrm>
              <a:off x="3902" y="3620"/>
              <a:ext cx="12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500" b="1">
                  <a:latin typeface="Symbol" panose="05050102010706020507" pitchFamily="18" charset="2"/>
                </a:rPr>
                <a:t>)</a:t>
              </a:r>
              <a:endParaRPr lang="en-US" altLang="en-US" b="1"/>
            </a:p>
          </p:txBody>
        </p:sp>
        <p:sp>
          <p:nvSpPr>
            <p:cNvPr id="10" name="Rectangle 101"/>
            <p:cNvSpPr>
              <a:spLocks noChangeArrowheads="1"/>
            </p:cNvSpPr>
            <p:nvPr/>
          </p:nvSpPr>
          <p:spPr bwMode="auto">
            <a:xfrm>
              <a:off x="3742" y="3907"/>
              <a:ext cx="1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si</a:t>
              </a:r>
              <a:endParaRPr lang="en-US" altLang="en-US" b="1"/>
            </a:p>
          </p:txBody>
        </p:sp>
        <p:sp>
          <p:nvSpPr>
            <p:cNvPr id="11" name="Rectangle 102"/>
            <p:cNvSpPr>
              <a:spLocks noChangeArrowheads="1"/>
            </p:cNvSpPr>
            <p:nvPr/>
          </p:nvSpPr>
          <p:spPr bwMode="auto">
            <a:xfrm>
              <a:off x="3268" y="3907"/>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i</a:t>
              </a:r>
              <a:endParaRPr lang="en-US" altLang="en-US" b="1"/>
            </a:p>
          </p:txBody>
        </p:sp>
        <p:sp>
          <p:nvSpPr>
            <p:cNvPr id="12" name="Rectangle 103"/>
            <p:cNvSpPr>
              <a:spLocks noChangeArrowheads="1"/>
            </p:cNvSpPr>
            <p:nvPr/>
          </p:nvSpPr>
          <p:spPr bwMode="auto">
            <a:xfrm>
              <a:off x="2840" y="4119"/>
              <a:ext cx="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dirty="0">
                  <a:latin typeface="Times New Roman" panose="02020603050405020304" pitchFamily="18" charset="0"/>
                </a:rPr>
                <a:t>s</a:t>
              </a:r>
              <a:endParaRPr lang="en-US" altLang="en-US" b="1" dirty="0"/>
            </a:p>
          </p:txBody>
        </p:sp>
        <p:sp>
          <p:nvSpPr>
            <p:cNvPr id="13" name="Rectangle 104"/>
            <p:cNvSpPr>
              <a:spLocks noChangeArrowheads="1"/>
            </p:cNvSpPr>
            <p:nvPr/>
          </p:nvSpPr>
          <p:spPr bwMode="auto">
            <a:xfrm>
              <a:off x="2870" y="3726"/>
              <a:ext cx="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s</a:t>
              </a:r>
              <a:endParaRPr lang="en-US" altLang="en-US" b="1"/>
            </a:p>
          </p:txBody>
        </p:sp>
        <p:sp>
          <p:nvSpPr>
            <p:cNvPr id="14" name="Rectangle 105"/>
            <p:cNvSpPr>
              <a:spLocks noChangeArrowheads="1"/>
            </p:cNvSpPr>
            <p:nvPr/>
          </p:nvSpPr>
          <p:spPr bwMode="auto">
            <a:xfrm>
              <a:off x="2260" y="3907"/>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i</a:t>
              </a:r>
              <a:endParaRPr lang="en-US" altLang="en-US" b="1"/>
            </a:p>
          </p:txBody>
        </p:sp>
        <p:sp>
          <p:nvSpPr>
            <p:cNvPr id="15" name="Rectangle 106"/>
            <p:cNvSpPr>
              <a:spLocks noChangeArrowheads="1"/>
            </p:cNvSpPr>
            <p:nvPr/>
          </p:nvSpPr>
          <p:spPr bwMode="auto">
            <a:xfrm>
              <a:off x="2147" y="3907"/>
              <a:ext cx="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s</a:t>
              </a:r>
              <a:endParaRPr lang="en-US" altLang="en-US" b="1"/>
            </a:p>
          </p:txBody>
        </p:sp>
        <p:sp>
          <p:nvSpPr>
            <p:cNvPr id="16" name="Rectangle 113"/>
            <p:cNvSpPr>
              <a:spLocks noChangeArrowheads="1"/>
            </p:cNvSpPr>
            <p:nvPr/>
          </p:nvSpPr>
          <p:spPr bwMode="auto">
            <a:xfrm>
              <a:off x="3593" y="3737"/>
              <a:ext cx="16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a:latin typeface="Times New Roman" panose="02020603050405020304" pitchFamily="18" charset="0"/>
                </a:rPr>
                <a:t>T</a:t>
              </a:r>
              <a:endParaRPr lang="en-US" altLang="en-US" b="1"/>
            </a:p>
          </p:txBody>
        </p:sp>
        <p:sp>
          <p:nvSpPr>
            <p:cNvPr id="17" name="Rectangle 114"/>
            <p:cNvSpPr>
              <a:spLocks noChangeArrowheads="1"/>
            </p:cNvSpPr>
            <p:nvPr/>
          </p:nvSpPr>
          <p:spPr bwMode="auto">
            <a:xfrm>
              <a:off x="3125" y="3737"/>
              <a:ext cx="16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a:latin typeface="Times New Roman" panose="02020603050405020304" pitchFamily="18" charset="0"/>
                </a:rPr>
                <a:t>T</a:t>
              </a:r>
              <a:endParaRPr lang="en-US" altLang="en-US" b="1"/>
            </a:p>
          </p:txBody>
        </p:sp>
        <p:sp>
          <p:nvSpPr>
            <p:cNvPr id="18" name="Rectangle 115"/>
            <p:cNvSpPr>
              <a:spLocks noChangeArrowheads="1"/>
            </p:cNvSpPr>
            <p:nvPr/>
          </p:nvSpPr>
          <p:spPr bwMode="auto">
            <a:xfrm>
              <a:off x="2670" y="3948"/>
              <a:ext cx="1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dirty="0">
                  <a:latin typeface="Times New Roman" panose="02020603050405020304" pitchFamily="18" charset="0"/>
                </a:rPr>
                <a:t>h</a:t>
              </a:r>
              <a:endParaRPr lang="en-US" altLang="en-US" b="1" dirty="0"/>
            </a:p>
          </p:txBody>
        </p:sp>
        <p:sp>
          <p:nvSpPr>
            <p:cNvPr id="19" name="Rectangle 116"/>
            <p:cNvSpPr>
              <a:spLocks noChangeArrowheads="1"/>
            </p:cNvSpPr>
            <p:nvPr/>
          </p:nvSpPr>
          <p:spPr bwMode="auto">
            <a:xfrm>
              <a:off x="1992" y="3737"/>
              <a:ext cx="1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dirty="0">
                  <a:latin typeface="Times New Roman" panose="02020603050405020304" pitchFamily="18" charset="0"/>
                </a:rPr>
                <a:t>q</a:t>
              </a:r>
              <a:endParaRPr lang="en-US" altLang="en-US" b="1" dirty="0"/>
            </a:p>
          </p:txBody>
        </p:sp>
        <p:sp>
          <p:nvSpPr>
            <p:cNvPr id="20" name="Rectangle 122"/>
            <p:cNvSpPr>
              <a:spLocks noChangeArrowheads="1"/>
            </p:cNvSpPr>
            <p:nvPr/>
          </p:nvSpPr>
          <p:spPr bwMode="auto">
            <a:xfrm>
              <a:off x="3407" y="3709"/>
              <a:ext cx="14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a:latin typeface="Symbol" panose="05050102010706020507" pitchFamily="18" charset="2"/>
                </a:rPr>
                <a:t>-</a:t>
              </a:r>
              <a:endParaRPr lang="en-US" altLang="en-US" b="1"/>
            </a:p>
          </p:txBody>
        </p:sp>
        <p:sp>
          <p:nvSpPr>
            <p:cNvPr id="21" name="Rectangle 123"/>
            <p:cNvSpPr>
              <a:spLocks noChangeArrowheads="1"/>
            </p:cNvSpPr>
            <p:nvPr/>
          </p:nvSpPr>
          <p:spPr bwMode="auto">
            <a:xfrm>
              <a:off x="2418" y="3709"/>
              <a:ext cx="14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a:latin typeface="Symbol" panose="05050102010706020507" pitchFamily="18" charset="2"/>
                </a:rPr>
                <a:t>=</a:t>
              </a:r>
              <a:endParaRPr lang="en-US" altLang="en-US" b="1"/>
            </a:p>
          </p:txBody>
        </p:sp>
        <p:sp>
          <p:nvSpPr>
            <p:cNvPr id="22" name="Rectangle 126"/>
            <p:cNvSpPr>
              <a:spLocks noChangeArrowheads="1"/>
            </p:cNvSpPr>
            <p:nvPr/>
          </p:nvSpPr>
          <p:spPr bwMode="auto">
            <a:xfrm>
              <a:off x="2667" y="3527"/>
              <a:ext cx="17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a:latin typeface="Symbol" panose="05050102010706020507" pitchFamily="18" charset="2"/>
                </a:rPr>
                <a:t>a</a:t>
              </a:r>
              <a:endParaRPr lang="en-US" altLang="en-US" b="1"/>
            </a:p>
          </p:txBody>
        </p:sp>
        <p:sp>
          <p:nvSpPr>
            <p:cNvPr id="23" name="Rectangle 128"/>
            <p:cNvSpPr>
              <a:spLocks noChangeArrowheads="1"/>
            </p:cNvSpPr>
            <p:nvPr/>
          </p:nvSpPr>
          <p:spPr bwMode="auto">
            <a:xfrm>
              <a:off x="2220" y="390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a:latin typeface="Times New Roman" panose="02020603050405020304" pitchFamily="18" charset="0"/>
                </a:rPr>
                <a:t>,</a:t>
              </a:r>
              <a:endParaRPr lang="en-US" altLang="en-US" b="1"/>
            </a:p>
          </p:txBody>
        </p:sp>
      </p:grpSp>
      <p:grpSp>
        <p:nvGrpSpPr>
          <p:cNvPr id="24" name="Group 138"/>
          <p:cNvGrpSpPr>
            <a:grpSpLocks/>
          </p:cNvGrpSpPr>
          <p:nvPr/>
        </p:nvGrpSpPr>
        <p:grpSpPr bwMode="auto">
          <a:xfrm>
            <a:off x="828813" y="4514850"/>
            <a:ext cx="2846387" cy="1235075"/>
            <a:chOff x="2027" y="2455"/>
            <a:chExt cx="1793" cy="778"/>
          </a:xfrm>
        </p:grpSpPr>
        <p:sp>
          <p:nvSpPr>
            <p:cNvPr id="25" name="Line 96"/>
            <p:cNvSpPr>
              <a:spLocks noChangeShapeType="1"/>
            </p:cNvSpPr>
            <p:nvPr/>
          </p:nvSpPr>
          <p:spPr bwMode="auto">
            <a:xfrm>
              <a:off x="2027" y="2835"/>
              <a:ext cx="51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97"/>
            <p:cNvSpPr>
              <a:spLocks noChangeShapeType="1"/>
            </p:cNvSpPr>
            <p:nvPr/>
          </p:nvSpPr>
          <p:spPr bwMode="auto">
            <a:xfrm>
              <a:off x="2926" y="2835"/>
              <a:ext cx="89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Rectangle 107"/>
            <p:cNvSpPr>
              <a:spLocks noChangeArrowheads="1"/>
            </p:cNvSpPr>
            <p:nvPr/>
          </p:nvSpPr>
          <p:spPr bwMode="auto">
            <a:xfrm>
              <a:off x="3600" y="3041"/>
              <a:ext cx="1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dirty="0" err="1">
                  <a:latin typeface="Times New Roman" panose="02020603050405020304" pitchFamily="18" charset="0"/>
                </a:rPr>
                <a:t>si</a:t>
              </a:r>
              <a:endParaRPr lang="en-US" altLang="en-US" b="1" dirty="0"/>
            </a:p>
          </p:txBody>
        </p:sp>
        <p:sp>
          <p:nvSpPr>
            <p:cNvPr id="28" name="Rectangle 108"/>
            <p:cNvSpPr>
              <a:spLocks noChangeArrowheads="1"/>
            </p:cNvSpPr>
            <p:nvPr/>
          </p:nvSpPr>
          <p:spPr bwMode="auto">
            <a:xfrm>
              <a:off x="3313" y="304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p</a:t>
              </a:r>
              <a:endParaRPr lang="en-US" altLang="en-US" b="1"/>
            </a:p>
          </p:txBody>
        </p:sp>
        <p:sp>
          <p:nvSpPr>
            <p:cNvPr id="29" name="Rectangle 109"/>
            <p:cNvSpPr>
              <a:spLocks noChangeArrowheads="1"/>
            </p:cNvSpPr>
            <p:nvPr/>
          </p:nvSpPr>
          <p:spPr bwMode="auto">
            <a:xfrm>
              <a:off x="3473" y="2626"/>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i</a:t>
              </a:r>
              <a:endParaRPr lang="en-US" altLang="en-US" b="1"/>
            </a:p>
          </p:txBody>
        </p:sp>
        <p:sp>
          <p:nvSpPr>
            <p:cNvPr id="30" name="Rectangle 110"/>
            <p:cNvSpPr>
              <a:spLocks noChangeArrowheads="1"/>
            </p:cNvSpPr>
            <p:nvPr/>
          </p:nvSpPr>
          <p:spPr bwMode="auto">
            <a:xfrm>
              <a:off x="3359" y="2626"/>
              <a:ext cx="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s</a:t>
              </a:r>
              <a:endParaRPr lang="en-US" altLang="en-US" b="1"/>
            </a:p>
          </p:txBody>
        </p:sp>
        <p:sp>
          <p:nvSpPr>
            <p:cNvPr id="31" name="Rectangle 111"/>
            <p:cNvSpPr>
              <a:spLocks noChangeArrowheads="1"/>
            </p:cNvSpPr>
            <p:nvPr/>
          </p:nvSpPr>
          <p:spPr bwMode="auto">
            <a:xfrm>
              <a:off x="2447" y="2626"/>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i</a:t>
              </a:r>
              <a:endParaRPr lang="en-US" altLang="en-US" b="1"/>
            </a:p>
          </p:txBody>
        </p:sp>
        <p:sp>
          <p:nvSpPr>
            <p:cNvPr id="32" name="Rectangle 112"/>
            <p:cNvSpPr>
              <a:spLocks noChangeArrowheads="1"/>
            </p:cNvSpPr>
            <p:nvPr/>
          </p:nvSpPr>
          <p:spPr bwMode="auto">
            <a:xfrm>
              <a:off x="2333" y="2626"/>
              <a:ext cx="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i="1">
                  <a:latin typeface="Times New Roman" panose="02020603050405020304" pitchFamily="18" charset="0"/>
                </a:rPr>
                <a:t>s</a:t>
              </a:r>
              <a:endParaRPr lang="en-US" altLang="en-US" b="1"/>
            </a:p>
          </p:txBody>
        </p:sp>
        <p:sp>
          <p:nvSpPr>
            <p:cNvPr id="33" name="Rectangle 117"/>
            <p:cNvSpPr>
              <a:spLocks noChangeArrowheads="1"/>
            </p:cNvSpPr>
            <p:nvPr/>
          </p:nvSpPr>
          <p:spPr bwMode="auto">
            <a:xfrm>
              <a:off x="3430" y="2870"/>
              <a:ext cx="1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dirty="0">
                  <a:latin typeface="Times New Roman" panose="02020603050405020304" pitchFamily="18" charset="0"/>
                </a:rPr>
                <a:t>h</a:t>
              </a:r>
              <a:endParaRPr lang="en-US" altLang="en-US" b="1" dirty="0"/>
            </a:p>
          </p:txBody>
        </p:sp>
        <p:sp>
          <p:nvSpPr>
            <p:cNvPr id="34" name="Rectangle 118"/>
            <p:cNvSpPr>
              <a:spLocks noChangeArrowheads="1"/>
            </p:cNvSpPr>
            <p:nvPr/>
          </p:nvSpPr>
          <p:spPr bwMode="auto">
            <a:xfrm>
              <a:off x="3099" y="2870"/>
              <a:ext cx="18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a:latin typeface="Times New Roman" panose="02020603050405020304" pitchFamily="18" charset="0"/>
                </a:rPr>
                <a:t>C</a:t>
              </a:r>
              <a:endParaRPr lang="en-US" altLang="en-US" b="1"/>
            </a:p>
          </p:txBody>
        </p:sp>
        <p:sp>
          <p:nvSpPr>
            <p:cNvPr id="35" name="Rectangle 119"/>
            <p:cNvSpPr>
              <a:spLocks noChangeArrowheads="1"/>
            </p:cNvSpPr>
            <p:nvPr/>
          </p:nvSpPr>
          <p:spPr bwMode="auto">
            <a:xfrm>
              <a:off x="3205" y="2455"/>
              <a:ext cx="1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dirty="0">
                  <a:latin typeface="Times New Roman" panose="02020603050405020304" pitchFamily="18" charset="0"/>
                </a:rPr>
                <a:t>q</a:t>
              </a:r>
              <a:endParaRPr lang="en-US" altLang="en-US" b="1" dirty="0"/>
            </a:p>
          </p:txBody>
        </p:sp>
        <p:sp>
          <p:nvSpPr>
            <p:cNvPr id="36" name="Rectangle 120"/>
            <p:cNvSpPr>
              <a:spLocks noChangeArrowheads="1"/>
            </p:cNvSpPr>
            <p:nvPr/>
          </p:nvSpPr>
          <p:spPr bwMode="auto">
            <a:xfrm>
              <a:off x="2176" y="2870"/>
              <a:ext cx="21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a:latin typeface="Times New Roman" panose="02020603050405020304" pitchFamily="18" charset="0"/>
                </a:rPr>
                <a:t>dt</a:t>
              </a:r>
              <a:endParaRPr lang="en-US" altLang="en-US" b="1"/>
            </a:p>
          </p:txBody>
        </p:sp>
        <p:sp>
          <p:nvSpPr>
            <p:cNvPr id="37" name="Rectangle 121"/>
            <p:cNvSpPr>
              <a:spLocks noChangeArrowheads="1"/>
            </p:cNvSpPr>
            <p:nvPr/>
          </p:nvSpPr>
          <p:spPr bwMode="auto">
            <a:xfrm>
              <a:off x="2046" y="2455"/>
              <a:ext cx="30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a:latin typeface="Times New Roman" panose="02020603050405020304" pitchFamily="18" charset="0"/>
                </a:rPr>
                <a:t>dT</a:t>
              </a:r>
              <a:endParaRPr lang="en-US" altLang="en-US" b="1"/>
            </a:p>
          </p:txBody>
        </p:sp>
        <p:sp>
          <p:nvSpPr>
            <p:cNvPr id="38" name="Rectangle 125"/>
            <p:cNvSpPr>
              <a:spLocks noChangeArrowheads="1"/>
            </p:cNvSpPr>
            <p:nvPr/>
          </p:nvSpPr>
          <p:spPr bwMode="auto">
            <a:xfrm>
              <a:off x="2626" y="2630"/>
              <a:ext cx="14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a:latin typeface="Symbol" panose="05050102010706020507" pitchFamily="18" charset="2"/>
                </a:rPr>
                <a:t>=</a:t>
              </a:r>
              <a:endParaRPr lang="en-US" altLang="en-US" b="1"/>
            </a:p>
          </p:txBody>
        </p:sp>
        <p:sp>
          <p:nvSpPr>
            <p:cNvPr id="39" name="Rectangle 127"/>
            <p:cNvSpPr>
              <a:spLocks noChangeArrowheads="1"/>
            </p:cNvSpPr>
            <p:nvPr/>
          </p:nvSpPr>
          <p:spPr bwMode="auto">
            <a:xfrm>
              <a:off x="2953" y="2842"/>
              <a:ext cx="14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3400" b="1" i="1">
                  <a:latin typeface="Symbol" panose="05050102010706020507" pitchFamily="18" charset="2"/>
                </a:rPr>
                <a:t>r</a:t>
              </a:r>
              <a:endParaRPr lang="en-US" altLang="en-US" b="1"/>
            </a:p>
          </p:txBody>
        </p:sp>
        <p:sp>
          <p:nvSpPr>
            <p:cNvPr id="40" name="Rectangle 129"/>
            <p:cNvSpPr>
              <a:spLocks noChangeArrowheads="1"/>
            </p:cNvSpPr>
            <p:nvPr/>
          </p:nvSpPr>
          <p:spPr bwMode="auto">
            <a:xfrm>
              <a:off x="3433" y="2623"/>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a:latin typeface="Times New Roman" panose="02020603050405020304" pitchFamily="18" charset="0"/>
                </a:rPr>
                <a:t>,</a:t>
              </a:r>
              <a:endParaRPr lang="en-US" altLang="en-US" b="1"/>
            </a:p>
          </p:txBody>
        </p:sp>
        <p:sp>
          <p:nvSpPr>
            <p:cNvPr id="41" name="Rectangle 130"/>
            <p:cNvSpPr>
              <a:spLocks noChangeArrowheads="1"/>
            </p:cNvSpPr>
            <p:nvPr/>
          </p:nvSpPr>
          <p:spPr bwMode="auto">
            <a:xfrm>
              <a:off x="2407" y="2623"/>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b="1">
                  <a:latin typeface="Times New Roman" panose="02020603050405020304" pitchFamily="18" charset="0"/>
                </a:rPr>
                <a:t>,</a:t>
              </a:r>
              <a:endParaRPr lang="en-US" altLang="en-US" b="1"/>
            </a:p>
          </p:txBody>
        </p:sp>
      </p:grpSp>
      <p:grpSp>
        <p:nvGrpSpPr>
          <p:cNvPr id="42" name="Group 139"/>
          <p:cNvGrpSpPr>
            <a:grpSpLocks/>
          </p:cNvGrpSpPr>
          <p:nvPr/>
        </p:nvGrpSpPr>
        <p:grpSpPr bwMode="auto">
          <a:xfrm>
            <a:off x="159617" y="1328105"/>
            <a:ext cx="7377112" cy="1782762"/>
            <a:chOff x="657" y="643"/>
            <a:chExt cx="4647" cy="1123"/>
          </a:xfrm>
        </p:grpSpPr>
        <p:sp>
          <p:nvSpPr>
            <p:cNvPr id="43" name="Line 88"/>
            <p:cNvSpPr>
              <a:spLocks noChangeShapeType="1"/>
            </p:cNvSpPr>
            <p:nvPr/>
          </p:nvSpPr>
          <p:spPr bwMode="auto">
            <a:xfrm>
              <a:off x="1071" y="957"/>
              <a:ext cx="375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Text Box 92"/>
            <p:cNvSpPr txBox="1">
              <a:spLocks noChangeArrowheads="1"/>
            </p:cNvSpPr>
            <p:nvPr/>
          </p:nvSpPr>
          <p:spPr bwMode="auto">
            <a:xfrm>
              <a:off x="2806" y="1023"/>
              <a:ext cx="34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b="1" i="1">
                  <a:latin typeface="Times New Roman" panose="02020603050405020304" pitchFamily="18" charset="0"/>
                </a:rPr>
                <a:t>T</a:t>
              </a:r>
              <a:r>
                <a:rPr lang="en-US" altLang="en-US" sz="3600" b="1" i="1" baseline="-25000">
                  <a:latin typeface="Times New Roman" panose="02020603050405020304" pitchFamily="18" charset="0"/>
                </a:rPr>
                <a:t>i</a:t>
              </a:r>
            </a:p>
          </p:txBody>
        </p:sp>
        <p:sp>
          <p:nvSpPr>
            <p:cNvPr id="45" name="Line 131"/>
            <p:cNvSpPr>
              <a:spLocks noChangeShapeType="1"/>
            </p:cNvSpPr>
            <p:nvPr/>
          </p:nvSpPr>
          <p:spPr bwMode="auto">
            <a:xfrm flipH="1" flipV="1">
              <a:off x="1063" y="957"/>
              <a:ext cx="8" cy="77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132"/>
            <p:cNvSpPr>
              <a:spLocks noChangeShapeType="1"/>
            </p:cNvSpPr>
            <p:nvPr/>
          </p:nvSpPr>
          <p:spPr bwMode="auto">
            <a:xfrm flipH="1" flipV="1">
              <a:off x="4818" y="955"/>
              <a:ext cx="8" cy="81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133"/>
            <p:cNvSpPr>
              <a:spLocks noChangeShapeType="1"/>
            </p:cNvSpPr>
            <p:nvPr/>
          </p:nvSpPr>
          <p:spPr bwMode="auto">
            <a:xfrm>
              <a:off x="657" y="1298"/>
              <a:ext cx="86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134"/>
            <p:cNvSpPr>
              <a:spLocks noChangeShapeType="1"/>
            </p:cNvSpPr>
            <p:nvPr/>
          </p:nvSpPr>
          <p:spPr bwMode="auto">
            <a:xfrm>
              <a:off x="4444" y="1297"/>
              <a:ext cx="86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135"/>
            <p:cNvSpPr>
              <a:spLocks noChangeShapeType="1"/>
            </p:cNvSpPr>
            <p:nvPr/>
          </p:nvSpPr>
          <p:spPr bwMode="auto">
            <a:xfrm flipV="1">
              <a:off x="2977" y="643"/>
              <a:ext cx="5" cy="438"/>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0" name="Group 91"/>
          <p:cNvGrpSpPr>
            <a:grpSpLocks/>
          </p:cNvGrpSpPr>
          <p:nvPr/>
        </p:nvGrpSpPr>
        <p:grpSpPr bwMode="auto">
          <a:xfrm>
            <a:off x="6033840" y="5668965"/>
            <a:ext cx="2411413" cy="1201737"/>
            <a:chOff x="2752" y="3379"/>
            <a:chExt cx="1519" cy="757"/>
          </a:xfrm>
        </p:grpSpPr>
        <p:sp>
          <p:nvSpPr>
            <p:cNvPr id="51" name="Text Box 51"/>
            <p:cNvSpPr txBox="1">
              <a:spLocks noChangeArrowheads="1"/>
            </p:cNvSpPr>
            <p:nvPr/>
          </p:nvSpPr>
          <p:spPr bwMode="auto">
            <a:xfrm>
              <a:off x="3247" y="3694"/>
              <a:ext cx="102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b="1"/>
                <a:t>10 cm</a:t>
              </a:r>
            </a:p>
          </p:txBody>
        </p:sp>
        <p:sp>
          <p:nvSpPr>
            <p:cNvPr id="52" name="Line 52"/>
            <p:cNvSpPr>
              <a:spLocks noChangeShapeType="1"/>
            </p:cNvSpPr>
            <p:nvPr/>
          </p:nvSpPr>
          <p:spPr bwMode="auto">
            <a:xfrm flipH="1" flipV="1">
              <a:off x="2752" y="3379"/>
              <a:ext cx="460" cy="445"/>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3" name="Group 90"/>
          <p:cNvGrpSpPr>
            <a:grpSpLocks/>
          </p:cNvGrpSpPr>
          <p:nvPr/>
        </p:nvGrpSpPr>
        <p:grpSpPr bwMode="auto">
          <a:xfrm>
            <a:off x="6230691" y="3039216"/>
            <a:ext cx="3967163" cy="1468438"/>
            <a:chOff x="2683" y="894"/>
            <a:chExt cx="2499" cy="925"/>
          </a:xfrm>
        </p:grpSpPr>
        <p:sp>
          <p:nvSpPr>
            <p:cNvPr id="54" name="Text Box 49"/>
            <p:cNvSpPr txBox="1">
              <a:spLocks noChangeArrowheads="1"/>
            </p:cNvSpPr>
            <p:nvPr/>
          </p:nvSpPr>
          <p:spPr bwMode="auto">
            <a:xfrm>
              <a:off x="3159" y="894"/>
              <a:ext cx="202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dirty="0"/>
                <a:t>0.0035 cm</a:t>
              </a:r>
              <a:r>
                <a:rPr lang="en-US" altLang="en-US" sz="4000" baseline="30000" dirty="0"/>
                <a:t>2</a:t>
              </a:r>
              <a:r>
                <a:rPr lang="en-US" altLang="en-US" sz="4000" dirty="0"/>
                <a:t>/s</a:t>
              </a:r>
            </a:p>
          </p:txBody>
        </p:sp>
        <p:sp>
          <p:nvSpPr>
            <p:cNvPr id="55" name="Line 50"/>
            <p:cNvSpPr>
              <a:spLocks noChangeShapeType="1"/>
            </p:cNvSpPr>
            <p:nvPr/>
          </p:nvSpPr>
          <p:spPr bwMode="auto">
            <a:xfrm flipH="1">
              <a:off x="2683" y="1374"/>
              <a:ext cx="460" cy="445"/>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06216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6404"/>
            <a:ext cx="10364451" cy="951526"/>
          </a:xfrm>
        </p:spPr>
        <p:txBody>
          <a:bodyPr/>
          <a:lstStyle/>
          <a:p>
            <a:r>
              <a:rPr lang="en-US" dirty="0">
                <a:solidFill>
                  <a:srgbClr val="00B0F0"/>
                </a:solidFill>
              </a:rPr>
              <a:t>Meteorological Station Data</a:t>
            </a:r>
          </a:p>
        </p:txBody>
      </p:sp>
      <p:sp>
        <p:nvSpPr>
          <p:cNvPr id="3" name="Content Placeholder 2"/>
          <p:cNvSpPr>
            <a:spLocks noGrp="1"/>
          </p:cNvSpPr>
          <p:nvPr>
            <p:ph sz="quarter" idx="13"/>
          </p:nvPr>
        </p:nvSpPr>
        <p:spPr>
          <a:xfrm>
            <a:off x="922483" y="997929"/>
            <a:ext cx="10363826" cy="5373532"/>
          </a:xfrm>
          <a:solidFill>
            <a:schemeClr val="tx1">
              <a:alpha val="65000"/>
            </a:schemeClr>
          </a:solidFill>
        </p:spPr>
        <p:txBody>
          <a:bodyPr>
            <a:noAutofit/>
          </a:bodyPr>
          <a:lstStyle/>
          <a:p>
            <a:pPr lvl="0"/>
            <a:r>
              <a:rPr lang="en-US" sz="2800" cap="none" dirty="0">
                <a:solidFill>
                  <a:schemeClr val="bg2"/>
                </a:solidFill>
                <a:effectLst/>
              </a:rPr>
              <a:t>Meteorological station with parameters</a:t>
            </a:r>
          </a:p>
          <a:p>
            <a:pPr lvl="1"/>
            <a:r>
              <a:rPr lang="en-US" sz="2600" cap="none" dirty="0">
                <a:solidFill>
                  <a:schemeClr val="bg2"/>
                </a:solidFill>
                <a:effectLst/>
              </a:rPr>
              <a:t>Short wave radiation (W m</a:t>
            </a:r>
            <a:r>
              <a:rPr lang="en-US" sz="2600" cap="none" baseline="30000" dirty="0">
                <a:solidFill>
                  <a:schemeClr val="bg2"/>
                </a:solidFill>
                <a:effectLst/>
              </a:rPr>
              <a:t>-2</a:t>
            </a:r>
            <a:r>
              <a:rPr lang="en-US" sz="2600" cap="none" dirty="0">
                <a:solidFill>
                  <a:schemeClr val="bg2"/>
                </a:solidFill>
                <a:effectLst/>
              </a:rPr>
              <a:t>)</a:t>
            </a:r>
          </a:p>
          <a:p>
            <a:pPr lvl="1"/>
            <a:r>
              <a:rPr lang="en-US" sz="2600" cap="none" dirty="0">
                <a:solidFill>
                  <a:schemeClr val="bg2"/>
                </a:solidFill>
                <a:effectLst/>
              </a:rPr>
              <a:t>Atmospheric pressure (</a:t>
            </a:r>
            <a:r>
              <a:rPr lang="en-US" sz="2600" cap="none" dirty="0" err="1">
                <a:solidFill>
                  <a:schemeClr val="bg2"/>
                </a:solidFill>
                <a:effectLst/>
              </a:rPr>
              <a:t>mb</a:t>
            </a:r>
            <a:r>
              <a:rPr lang="en-US" sz="2600" cap="none" dirty="0">
                <a:solidFill>
                  <a:schemeClr val="bg2"/>
                </a:solidFill>
                <a:effectLst/>
              </a:rPr>
              <a:t>)</a:t>
            </a:r>
          </a:p>
          <a:p>
            <a:pPr lvl="1"/>
            <a:r>
              <a:rPr lang="en-US" sz="2600" cap="none" dirty="0">
                <a:solidFill>
                  <a:schemeClr val="bg2"/>
                </a:solidFill>
                <a:effectLst/>
              </a:rPr>
              <a:t>Air temperature (</a:t>
            </a:r>
            <a:r>
              <a:rPr lang="en-US" sz="2600" cap="none" baseline="30000" dirty="0">
                <a:solidFill>
                  <a:schemeClr val="bg2"/>
                </a:solidFill>
                <a:effectLst/>
              </a:rPr>
              <a:t>o</a:t>
            </a:r>
            <a:r>
              <a:rPr lang="en-US" sz="2600" dirty="0">
                <a:solidFill>
                  <a:schemeClr val="bg2"/>
                </a:solidFill>
                <a:effectLst/>
              </a:rPr>
              <a:t>C</a:t>
            </a:r>
            <a:r>
              <a:rPr lang="en-US" sz="2600" cap="none" dirty="0">
                <a:solidFill>
                  <a:schemeClr val="bg2"/>
                </a:solidFill>
                <a:effectLst/>
              </a:rPr>
              <a:t>)</a:t>
            </a:r>
          </a:p>
          <a:p>
            <a:pPr lvl="1"/>
            <a:r>
              <a:rPr lang="en-US" sz="2600" cap="none" dirty="0">
                <a:solidFill>
                  <a:schemeClr val="bg2"/>
                </a:solidFill>
                <a:effectLst/>
              </a:rPr>
              <a:t>Dew point (</a:t>
            </a:r>
            <a:r>
              <a:rPr lang="en-US" sz="2600" cap="none" baseline="30000" dirty="0">
                <a:solidFill>
                  <a:schemeClr val="bg2"/>
                </a:solidFill>
                <a:effectLst/>
              </a:rPr>
              <a:t>o</a:t>
            </a:r>
            <a:r>
              <a:rPr lang="en-US" sz="2600" dirty="0">
                <a:solidFill>
                  <a:schemeClr val="bg2"/>
                </a:solidFill>
                <a:effectLst/>
              </a:rPr>
              <a:t>C</a:t>
            </a:r>
            <a:r>
              <a:rPr lang="en-US" sz="2600" cap="none" dirty="0">
                <a:solidFill>
                  <a:schemeClr val="bg2"/>
                </a:solidFill>
                <a:effectLst/>
              </a:rPr>
              <a:t>) or relative humidity (%)</a:t>
            </a:r>
          </a:p>
          <a:p>
            <a:pPr lvl="1"/>
            <a:r>
              <a:rPr lang="en-US" sz="2600" cap="none" dirty="0">
                <a:solidFill>
                  <a:schemeClr val="bg2"/>
                </a:solidFill>
                <a:effectLst/>
              </a:rPr>
              <a:t>Cloud cover (%) </a:t>
            </a:r>
          </a:p>
          <a:p>
            <a:pPr lvl="1"/>
            <a:r>
              <a:rPr lang="en-US" sz="2600" cap="none" dirty="0">
                <a:solidFill>
                  <a:schemeClr val="bg2"/>
                </a:solidFill>
                <a:effectLst/>
              </a:rPr>
              <a:t>Wind speed (m s</a:t>
            </a:r>
            <a:r>
              <a:rPr lang="en-US" sz="2600" cap="none" baseline="30000" dirty="0">
                <a:solidFill>
                  <a:schemeClr val="bg2"/>
                </a:solidFill>
                <a:effectLst/>
              </a:rPr>
              <a:t>-1</a:t>
            </a:r>
            <a:r>
              <a:rPr lang="en-US" sz="2600" cap="none" dirty="0">
                <a:solidFill>
                  <a:schemeClr val="bg2"/>
                </a:solidFill>
                <a:effectLst/>
              </a:rPr>
              <a:t>)</a:t>
            </a:r>
          </a:p>
          <a:p>
            <a:r>
              <a:rPr lang="en-US" sz="2800" cap="none" dirty="0">
                <a:solidFill>
                  <a:schemeClr val="bg2"/>
                </a:solidFill>
                <a:effectLst/>
              </a:rPr>
              <a:t>Hourly meteorological data are typically required for simulating water temperature due to large fluctuations in air temperature and solar radiation.</a:t>
            </a:r>
          </a:p>
        </p:txBody>
      </p:sp>
    </p:spTree>
    <p:extLst>
      <p:ext uri="{BB962C8B-B14F-4D97-AF65-F5344CB8AC3E}">
        <p14:creationId xmlns:p14="http://schemas.microsoft.com/office/powerpoint/2010/main" val="275838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5" name="Rectangle 5"/>
          <p:cNvSpPr>
            <a:spLocks noGrp="1" noRot="1" noChangeArrowheads="1"/>
          </p:cNvSpPr>
          <p:nvPr>
            <p:ph type="title"/>
          </p:nvPr>
        </p:nvSpPr>
        <p:spPr>
          <a:xfrm>
            <a:off x="0" y="0"/>
            <a:ext cx="12192000" cy="977640"/>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sz="3200" dirty="0">
                <a:solidFill>
                  <a:srgbClr val="00CCFF"/>
                </a:solidFill>
                <a:latin typeface="Calibri" panose="020F0502020204030204" pitchFamily="34" charset="0"/>
                <a:cs typeface="Calibri" panose="020F0502020204030204" pitchFamily="34" charset="0"/>
              </a:rPr>
              <a:t>Application of HEC-RAS Water Quality Model to Missouri River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1219200"/>
            <a:ext cx="6563697" cy="5520022"/>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850505" y="1034940"/>
            <a:ext cx="5228465" cy="2927459"/>
          </a:xfrm>
          <a:prstGeom prst="rect">
            <a:avLst/>
          </a:prstGeom>
          <a:noFill/>
          <a:ln>
            <a:noFill/>
          </a:ln>
        </p:spPr>
      </p:pic>
      <p:sp>
        <p:nvSpPr>
          <p:cNvPr id="8" name="Rectangle 7"/>
          <p:cNvSpPr/>
          <p:nvPr/>
        </p:nvSpPr>
        <p:spPr>
          <a:xfrm>
            <a:off x="7327694" y="977640"/>
            <a:ext cx="1728358" cy="30777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Georgia" panose="02040502050405020303" pitchFamily="18" charset="0"/>
                <a:ea typeface="Times New Roman" panose="02020603050405020304" pitchFamily="18" charset="0"/>
                <a:cs typeface="Times New Roman" panose="02020603050405020304" pitchFamily="18" charset="0"/>
              </a:rPr>
              <a:t>USGS 06807000</a:t>
            </a:r>
            <a:endParaRPr kumimoji="0" lang="en-US" sz="1400" b="1"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6850505" y="3928747"/>
            <a:ext cx="5228465" cy="2927459"/>
          </a:xfrm>
          <a:prstGeom prst="rect">
            <a:avLst/>
          </a:prstGeom>
          <a:noFill/>
          <a:ln>
            <a:noFill/>
          </a:ln>
        </p:spPr>
      </p:pic>
      <p:sp>
        <p:nvSpPr>
          <p:cNvPr id="13" name="Rectangle 12"/>
          <p:cNvSpPr/>
          <p:nvPr/>
        </p:nvSpPr>
        <p:spPr>
          <a:xfrm>
            <a:off x="7192224" y="3901649"/>
            <a:ext cx="1707519" cy="30777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Georgia" panose="02040502050405020303" pitchFamily="18" charset="0"/>
                <a:ea typeface="Times New Roman" panose="02020603050405020304" pitchFamily="18" charset="0"/>
                <a:cs typeface="Times New Roman" panose="02020603050405020304" pitchFamily="18" charset="0"/>
              </a:rPr>
              <a:t>USGS 06934500</a:t>
            </a:r>
            <a:endParaRPr kumimoji="0" lang="en-US" sz="1400" b="1"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4998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5" name="Rectangle 5"/>
          <p:cNvSpPr>
            <a:spLocks noGrp="1" noRot="1" noChangeArrowheads="1"/>
          </p:cNvSpPr>
          <p:nvPr>
            <p:ph type="title"/>
          </p:nvPr>
        </p:nvSpPr>
        <p:spPr>
          <a:xfrm>
            <a:off x="24939" y="76200"/>
            <a:ext cx="12137517" cy="1028136"/>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sz="3200" dirty="0">
                <a:solidFill>
                  <a:srgbClr val="00CCFF"/>
                </a:solidFill>
                <a:latin typeface="Calibri" panose="020F0502020204030204" pitchFamily="34" charset="0"/>
                <a:cs typeface="Calibri" panose="020F0502020204030204" pitchFamily="34" charset="0"/>
              </a:rPr>
              <a:t>Application of HEC-RAS Water Quality Model to the Minnesota River</a:t>
            </a:r>
          </a:p>
        </p:txBody>
      </p:sp>
      <p:pic>
        <p:nvPicPr>
          <p:cNvPr id="4" name="Picture 2" descr="LMR-600dpi"/>
          <p:cNvPicPr>
            <a:picLocks noChangeArrowheads="1"/>
          </p:cNvPicPr>
          <p:nvPr/>
        </p:nvPicPr>
        <p:blipFill>
          <a:blip r:embed="rId2"/>
          <a:srcRect/>
          <a:stretch>
            <a:fillRect/>
          </a:stretch>
        </p:blipFill>
        <p:spPr bwMode="auto">
          <a:xfrm>
            <a:off x="24939" y="1091739"/>
            <a:ext cx="7845568" cy="5724525"/>
          </a:xfrm>
          <a:prstGeom prst="rect">
            <a:avLst/>
          </a:prstGeom>
          <a:noFill/>
          <a:ln w="9525">
            <a:noFill/>
            <a:miter lim="800000"/>
            <a:headEnd/>
            <a:tailEnd/>
          </a:ln>
        </p:spPr>
      </p:pic>
      <p:sp>
        <p:nvSpPr>
          <p:cNvPr id="6" name="Rectangle 5"/>
          <p:cNvSpPr/>
          <p:nvPr/>
        </p:nvSpPr>
        <p:spPr>
          <a:xfrm>
            <a:off x="5334000" y="5602069"/>
            <a:ext cx="2514600"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mn-ea"/>
                <a:cs typeface="+mn-cs"/>
              </a:rPr>
              <a:t>Twelve (12) tributaries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mn-ea"/>
                <a:cs typeface="+mn-cs"/>
              </a:rPr>
              <a:t>Eight (8) point sources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3231" y="1091739"/>
            <a:ext cx="4272717" cy="2798145"/>
          </a:xfrm>
          <a:prstGeom prst="rect">
            <a:avLst/>
          </a:prstGeom>
          <a:noFill/>
          <a:ln>
            <a:noFill/>
          </a:ln>
        </p:spPr>
      </p:pic>
      <p:pic>
        <p:nvPicPr>
          <p:cNvPr id="8" name="Picture 7"/>
          <p:cNvPicPr>
            <a:picLocks noChangeAspect="1"/>
          </p:cNvPicPr>
          <p:nvPr/>
        </p:nvPicPr>
        <p:blipFill>
          <a:blip r:embed="rId4"/>
          <a:stretch>
            <a:fillRect/>
          </a:stretch>
        </p:blipFill>
        <p:spPr>
          <a:xfrm>
            <a:off x="7889739" y="4019628"/>
            <a:ext cx="4272717" cy="2796636"/>
          </a:xfrm>
          <a:prstGeom prst="rect">
            <a:avLst/>
          </a:prstGeom>
        </p:spPr>
      </p:pic>
    </p:spTree>
    <p:extLst>
      <p:ext uri="{BB962C8B-B14F-4D97-AF65-F5344CB8AC3E}">
        <p14:creationId xmlns:p14="http://schemas.microsoft.com/office/powerpoint/2010/main" val="3857940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5176910" y="107960"/>
            <a:ext cx="6586491" cy="736069"/>
          </a:xfrm>
        </p:spPr>
        <p:txBody>
          <a:bodyPr vert="horz" lIns="91440" tIns="45720" rIns="91440" bIns="45720" rtlCol="0" anchor="b">
            <a:normAutofit/>
          </a:bodyPr>
          <a:lstStyle/>
          <a:p>
            <a:pPr algn="ctr"/>
            <a:r>
              <a:rPr lang="en-US" b="1" dirty="0"/>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5081177" y="951979"/>
            <a:ext cx="7009451" cy="5906021"/>
          </a:xfrm>
        </p:spPr>
        <p:txBody>
          <a:bodyPr vert="horz" lIns="91440" tIns="45720" rIns="91440" bIns="45720" rtlCol="0">
            <a:normAutofit lnSpcReduction="10000"/>
          </a:bodyPr>
          <a:lstStyle/>
          <a:p>
            <a:r>
              <a:rPr lang="en-US" sz="2000" dirty="0"/>
              <a:t>ERDC-EL is developing a state-of-the-art water quality model, Clearwater-Riverine, that simulates temperature and advanced nutrient cycling in branching river systems and floodplains, incorporating hydrodynamic, water quality, and meteorologic inputs from multiple data sources and models.</a:t>
            </a:r>
          </a:p>
          <a:p>
            <a:r>
              <a:rPr lang="en-US" sz="2000" dirty="0"/>
              <a:t>ClearWater-Riverine will enable the evaluation of system vulnerabilities and identification of adaptation pathways to improve the resilience of temperate and tropical ecosystems to environmental stresses, which include increasing frequency and intensity of extreme precipitation events and decreasing freshwater flows.</a:t>
            </a:r>
          </a:p>
          <a:p>
            <a:r>
              <a:rPr lang="en-US" sz="2000" dirty="0"/>
              <a:t>Water quality kinetics, heat budget, and transport simulation capabilities in ClearWater-Riverine are furnished by ERDC's ClearWater modules. </a:t>
            </a:r>
          </a:p>
          <a:p>
            <a:r>
              <a:rPr lang="en-US" sz="2000" dirty="0"/>
              <a:t>ClearWater-Riverine leverages two-dimensional (2D) HEC-RAS models, which exist for most watersheds, to provide a cost-effective, data-driven tool for impact assessment, planning studies, and the restoration and management of aquatic ecosystems.</a:t>
            </a:r>
          </a:p>
          <a:p>
            <a:r>
              <a:rPr lang="en-US" sz="2000" dirty="0"/>
              <a:t>2D Water Quality Modeling Framework</a:t>
            </a:r>
          </a:p>
        </p:txBody>
      </p:sp>
      <p:pic>
        <p:nvPicPr>
          <p:cNvPr id="6" name="Content Placeholder 5" descr="A picture containing tree, outdoor, sky, water&#10;&#10;Description automatically generated">
            <a:extLst>
              <a:ext uri="{FF2B5EF4-FFF2-40B4-BE49-F238E27FC236}">
                <a16:creationId xmlns:a16="http://schemas.microsoft.com/office/drawing/2014/main" id="{164E14D1-D230-2D41-910A-766363D2EC8F}"/>
              </a:ext>
            </a:extLst>
          </p:cNvPr>
          <p:cNvPicPr>
            <a:picLocks noGrp="1" noChangeAspect="1"/>
          </p:cNvPicPr>
          <p:nvPr>
            <p:ph sz="half" idx="2"/>
          </p:nvPr>
        </p:nvPicPr>
        <p:blipFill rotWithShape="1">
          <a:blip r:embed="rId2"/>
          <a:srcRect l="25147" r="33282"/>
          <a:stretch/>
        </p:blipFill>
        <p:spPr>
          <a:xfrm>
            <a:off x="19" y="10"/>
            <a:ext cx="4965411" cy="6857990"/>
          </a:xfrm>
          <a:prstGeom prst="rect">
            <a:avLst/>
          </a:prstGeom>
          <a:effectLst/>
        </p:spPr>
      </p:pic>
    </p:spTree>
    <p:extLst>
      <p:ext uri="{BB962C8B-B14F-4D97-AF65-F5344CB8AC3E}">
        <p14:creationId xmlns:p14="http://schemas.microsoft.com/office/powerpoint/2010/main" val="51961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ECA53-B083-A64B-8E99-CA8B86194370}"/>
              </a:ext>
            </a:extLst>
          </p:cNvPr>
          <p:cNvSpPr/>
          <p:nvPr/>
        </p:nvSpPr>
        <p:spPr bwMode="auto">
          <a:xfrm>
            <a:off x="0" y="0"/>
            <a:ext cx="12192000" cy="6858000"/>
          </a:xfrm>
          <a:prstGeom prst="rect">
            <a:avLst/>
          </a:prstGeom>
          <a:solidFill>
            <a:schemeClr val="bg2">
              <a:alpha val="6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
        <p:nvSpPr>
          <p:cNvPr id="2" name="Title 1"/>
          <p:cNvSpPr>
            <a:spLocks noGrp="1"/>
          </p:cNvSpPr>
          <p:nvPr>
            <p:ph type="title"/>
          </p:nvPr>
        </p:nvSpPr>
        <p:spPr>
          <a:xfrm>
            <a:off x="304800" y="76200"/>
            <a:ext cx="11582400" cy="579119"/>
          </a:xfrm>
        </p:spPr>
        <p:txBody>
          <a:bodyPr/>
          <a:lstStyle/>
          <a:p>
            <a:pPr algn="ctr"/>
            <a:r>
              <a:rPr lang="en-US" sz="3200" b="1" dirty="0"/>
              <a:t>Environmental Modeling Capabilities</a:t>
            </a:r>
            <a:endParaRPr lang="en-US" sz="1400" b="1" dirty="0"/>
          </a:p>
        </p:txBody>
      </p:sp>
      <p:sp>
        <p:nvSpPr>
          <p:cNvPr id="7" name="Content Placeholder 4"/>
          <p:cNvSpPr>
            <a:spLocks noGrp="1"/>
          </p:cNvSpPr>
          <p:nvPr>
            <p:ph idx="1"/>
          </p:nvPr>
        </p:nvSpPr>
        <p:spPr>
          <a:xfrm>
            <a:off x="304800" y="750320"/>
            <a:ext cx="8233025" cy="5864234"/>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normAutofit fontScale="62500" lnSpcReduction="20000"/>
          </a:bodyPr>
          <a:lstStyle/>
          <a:p>
            <a:r>
              <a:rPr lang="en-US" dirty="0"/>
              <a:t>To develop new water quality capabilities efficiently and effectively, they will be integrated within an existing hydrologic or hydraulic (H&amp;H) model. The U.S. Army Corps of Engineers uses several widely deployed models that simulate watershed runoff, river hydraulics, and reservoir operations. Our team at USACE-ERDC has developed a modular library of environmental modeling capabilities.</a:t>
            </a:r>
          </a:p>
          <a:p>
            <a:r>
              <a:rPr lang="en-US" dirty="0"/>
              <a:t>ClearWater (Corps Library for Environmental Analysis and Restoration of Watersheds) provides environmental simulation capabilities that are designed to leverage existing hydrologic and hydraulic (H&amp;H) models.</a:t>
            </a:r>
          </a:p>
          <a:p>
            <a:r>
              <a:rPr lang="en-US" dirty="0"/>
              <a:t>Water quality kinetics and vegetation simulation modules:</a:t>
            </a:r>
          </a:p>
          <a:p>
            <a:pPr lvl="1"/>
            <a:r>
              <a:rPr lang="en-US" dirty="0"/>
              <a:t>NSM: Nutrient Simulation Module (NSM-I and NSM-II)</a:t>
            </a:r>
          </a:p>
          <a:p>
            <a:pPr lvl="1"/>
            <a:r>
              <a:rPr lang="en-US" dirty="0"/>
              <a:t>TSM: Temperature Simulation Module</a:t>
            </a:r>
          </a:p>
          <a:p>
            <a:pPr lvl="1"/>
            <a:r>
              <a:rPr lang="en-US" dirty="0"/>
              <a:t>GSM: General Constituent Simulation Module</a:t>
            </a:r>
          </a:p>
          <a:p>
            <a:pPr lvl="1"/>
            <a:r>
              <a:rPr lang="en-US" dirty="0"/>
              <a:t>CSM: Contaminant Simulation Module</a:t>
            </a:r>
          </a:p>
          <a:p>
            <a:pPr lvl="1"/>
            <a:r>
              <a:rPr lang="en-US" dirty="0"/>
              <a:t>MSM: Mercury Simulation Module</a:t>
            </a:r>
          </a:p>
          <a:p>
            <a:pPr lvl="1"/>
            <a:r>
              <a:rPr lang="en-US" dirty="0"/>
              <a:t>SSM: Solids Simulation Module</a:t>
            </a:r>
          </a:p>
          <a:p>
            <a:pPr lvl="1"/>
            <a:r>
              <a:rPr lang="en-US" u="sng" dirty="0">
                <a:solidFill>
                  <a:srgbClr val="00B050"/>
                </a:solidFill>
              </a:rPr>
              <a:t>RVSM: Riparian Vegetation Simulation Module</a:t>
            </a:r>
          </a:p>
          <a:p>
            <a:r>
              <a:rPr lang="en-US" dirty="0"/>
              <a:t>A water quality engine that computes the transport (advection and diffusion) of heat and mass across the watershed</a:t>
            </a:r>
          </a:p>
          <a:p>
            <a:r>
              <a:rPr lang="en-US" dirty="0"/>
              <a:t>Data visualization and reporting capabilities</a:t>
            </a:r>
          </a:p>
          <a:p>
            <a:r>
              <a:rPr lang="en-US" dirty="0"/>
              <a:t>A water quality framework integrates the water quality modules, water quality engine, existing H&amp;H models, initial and boundary condition data, output data, and user interface, forming a comprehensive, integrated, adaptable, and customizable environmental modeling and analysis system</a:t>
            </a:r>
          </a:p>
        </p:txBody>
      </p:sp>
      <p:pic>
        <p:nvPicPr>
          <p:cNvPr id="6" name="Picture 5">
            <a:extLst>
              <a:ext uri="{FF2B5EF4-FFF2-40B4-BE49-F238E27FC236}">
                <a16:creationId xmlns:a16="http://schemas.microsoft.com/office/drawing/2014/main" id="{45A3DC9A-9EFE-F644-990A-85B7926075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50073" y="750320"/>
            <a:ext cx="3029679" cy="2191419"/>
          </a:xfrm>
          <a:prstGeom prst="rect">
            <a:avLst/>
          </a:prstGeom>
          <a:ln w="38100">
            <a:solidFill>
              <a:schemeClr val="bg1">
                <a:alpha val="50000"/>
              </a:schemeClr>
            </a:solidFill>
          </a:ln>
        </p:spPr>
      </p:pic>
      <p:pic>
        <p:nvPicPr>
          <p:cNvPr id="8" name="Picture 7">
            <a:extLst>
              <a:ext uri="{FF2B5EF4-FFF2-40B4-BE49-F238E27FC236}">
                <a16:creationId xmlns:a16="http://schemas.microsoft.com/office/drawing/2014/main" id="{BC850D94-69ED-CE4C-9CEC-51DE51D1C68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42625" y="4677618"/>
            <a:ext cx="3029679" cy="1847274"/>
          </a:xfrm>
          <a:prstGeom prst="rect">
            <a:avLst/>
          </a:prstGeom>
          <a:ln w="38100">
            <a:solidFill>
              <a:schemeClr val="bg1">
                <a:alpha val="50000"/>
              </a:schemeClr>
            </a:solidFill>
          </a:ln>
        </p:spPr>
      </p:pic>
      <p:pic>
        <p:nvPicPr>
          <p:cNvPr id="9" name="Picture 8">
            <a:extLst>
              <a:ext uri="{FF2B5EF4-FFF2-40B4-BE49-F238E27FC236}">
                <a16:creationId xmlns:a16="http://schemas.microsoft.com/office/drawing/2014/main" id="{CA884F53-E4F1-2C4F-B6D3-551F0B10C0A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850072" y="2835700"/>
            <a:ext cx="3029679" cy="1841918"/>
          </a:xfrm>
          <a:prstGeom prst="rect">
            <a:avLst/>
          </a:prstGeom>
          <a:ln w="38100">
            <a:solidFill>
              <a:schemeClr val="bg1">
                <a:alpha val="50000"/>
              </a:schemeClr>
            </a:solidFill>
          </a:ln>
        </p:spPr>
      </p:pic>
    </p:spTree>
    <p:extLst>
      <p:ext uri="{BB962C8B-B14F-4D97-AF65-F5344CB8AC3E}">
        <p14:creationId xmlns:p14="http://schemas.microsoft.com/office/powerpoint/2010/main" val="2823790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7BA21-01A5-C94A-88CD-003872A46789}"/>
              </a:ext>
            </a:extLst>
          </p:cNvPr>
          <p:cNvPicPr>
            <a:picLocks noChangeAspect="1"/>
          </p:cNvPicPr>
          <p:nvPr/>
        </p:nvPicPr>
        <p:blipFill>
          <a:blip r:embed="rId3"/>
          <a:stretch>
            <a:fillRect/>
          </a:stretch>
        </p:blipFill>
        <p:spPr>
          <a:xfrm>
            <a:off x="8345347" y="1223795"/>
            <a:ext cx="3588152" cy="2744629"/>
          </a:xfrm>
          <a:prstGeom prst="rect">
            <a:avLst/>
          </a:prstGeom>
          <a:ln>
            <a:noFill/>
          </a:ln>
          <a:effectLst>
            <a:softEdge rad="0"/>
          </a:effectLst>
        </p:spPr>
      </p:pic>
      <p:sp>
        <p:nvSpPr>
          <p:cNvPr id="2" name="Title 1"/>
          <p:cNvSpPr>
            <a:spLocks noGrp="1"/>
          </p:cNvSpPr>
          <p:nvPr>
            <p:ph type="title"/>
          </p:nvPr>
        </p:nvSpPr>
        <p:spPr>
          <a:xfrm>
            <a:off x="838200" y="118484"/>
            <a:ext cx="10515600" cy="942664"/>
          </a:xfrm>
          <a:noFill/>
        </p:spPr>
        <p:txBody>
          <a:bodyPr vert="horz" lIns="91440" tIns="45720" rIns="91440" bIns="45720" rtlCol="0" anchor="ctr">
            <a:normAutofit fontScale="90000"/>
          </a:bodyPr>
          <a:lstStyle/>
          <a:p>
            <a:pPr algn="ctr"/>
            <a:r>
              <a:rPr lang="en-US" sz="4800" b="1" kern="1200" dirty="0">
                <a:ea typeface="+mj-ea"/>
                <a:cs typeface="+mj-cs"/>
              </a:rPr>
              <a:t>ClearWater-Riverine</a:t>
            </a:r>
            <a:br>
              <a:rPr lang="en-US" sz="4800" b="1" kern="1200" dirty="0">
                <a:ea typeface="+mj-ea"/>
                <a:cs typeface="+mj-cs"/>
              </a:rPr>
            </a:br>
            <a:r>
              <a:rPr lang="en-US" sz="3600" b="1" kern="1200" dirty="0">
                <a:ea typeface="+mj-ea"/>
                <a:cs typeface="+mj-cs"/>
              </a:rPr>
              <a:t>2D Water Quality Modeling with HEC-RAS</a:t>
            </a:r>
          </a:p>
        </p:txBody>
      </p:sp>
      <p:pic>
        <p:nvPicPr>
          <p:cNvPr id="9" name="Picture 4" descr="Figure 6-2. RAS Mapper with Default Results Layers shown.">
            <a:extLst>
              <a:ext uri="{FF2B5EF4-FFF2-40B4-BE49-F238E27FC236}">
                <a16:creationId xmlns:a16="http://schemas.microsoft.com/office/drawing/2014/main" id="{DFA6C976-E355-E64D-B651-6D7E32AB9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918" y="1223795"/>
            <a:ext cx="5007347" cy="2807610"/>
          </a:xfrm>
          <a:prstGeom prst="rect">
            <a:avLst/>
          </a:prstGeom>
          <a:extLst>
            <a:ext uri="{909E8E84-426E-40DD-AFC4-6F175D3DCCD1}">
              <a14:hiddenFill xmlns:a14="http://schemas.microsoft.com/office/drawing/2010/main">
                <a:solidFill>
                  <a:srgbClr val="FFFFFF"/>
                </a:solidFill>
              </a14:hiddenFill>
            </a:ext>
          </a:extLst>
        </p:spPr>
      </p:pic>
      <p:pic>
        <p:nvPicPr>
          <p:cNvPr id="12" name="Picture 11" descr="Chart, surface chart&#10;&#10;Description automatically generated">
            <a:extLst>
              <a:ext uri="{FF2B5EF4-FFF2-40B4-BE49-F238E27FC236}">
                <a16:creationId xmlns:a16="http://schemas.microsoft.com/office/drawing/2014/main" id="{146C368F-F839-0446-9C6A-49AF271F5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941" y="4047555"/>
            <a:ext cx="4541558" cy="2696832"/>
          </a:xfrm>
          <a:prstGeom prst="rect">
            <a:avLst/>
          </a:prstGeom>
          <a:ln>
            <a:noFill/>
          </a:ln>
          <a:effectLst>
            <a:softEdge rad="0"/>
          </a:effectLst>
        </p:spPr>
      </p:pic>
      <p:pic>
        <p:nvPicPr>
          <p:cNvPr id="13" name="Picture 12">
            <a:extLst>
              <a:ext uri="{FF2B5EF4-FFF2-40B4-BE49-F238E27FC236}">
                <a16:creationId xmlns:a16="http://schemas.microsoft.com/office/drawing/2014/main" id="{7CBC0076-3787-574F-B9AD-5F9C584A40A7}"/>
              </a:ext>
            </a:extLst>
          </p:cNvPr>
          <p:cNvPicPr>
            <a:picLocks noChangeAspect="1"/>
          </p:cNvPicPr>
          <p:nvPr/>
        </p:nvPicPr>
        <p:blipFill>
          <a:blip r:embed="rId6"/>
          <a:stretch>
            <a:fillRect/>
          </a:stretch>
        </p:blipFill>
        <p:spPr>
          <a:xfrm>
            <a:off x="1449840" y="4131070"/>
            <a:ext cx="5773648" cy="2605690"/>
          </a:xfrm>
          <a:prstGeom prst="rect">
            <a:avLst/>
          </a:prstGeom>
          <a:effectLst>
            <a:softEdge rad="0"/>
          </a:effectLst>
        </p:spPr>
      </p:pic>
      <p:pic>
        <p:nvPicPr>
          <p:cNvPr id="11" name="Picture 10">
            <a:extLst>
              <a:ext uri="{FF2B5EF4-FFF2-40B4-BE49-F238E27FC236}">
                <a16:creationId xmlns:a16="http://schemas.microsoft.com/office/drawing/2014/main" id="{029DF54E-D04F-1849-86E7-97DE996BB1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 y="1160813"/>
            <a:ext cx="3000176" cy="3911498"/>
          </a:xfrm>
          <a:prstGeom prst="rect">
            <a:avLst/>
          </a:prstGeom>
          <a:noFill/>
          <a:effectLst/>
        </p:spPr>
      </p:pic>
    </p:spTree>
    <p:extLst>
      <p:ext uri="{BB962C8B-B14F-4D97-AF65-F5344CB8AC3E}">
        <p14:creationId xmlns:p14="http://schemas.microsoft.com/office/powerpoint/2010/main" val="2640083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5176910" y="107960"/>
            <a:ext cx="6586491" cy="736069"/>
          </a:xfrm>
        </p:spPr>
        <p:txBody>
          <a:bodyPr vert="horz" lIns="91440" tIns="45720" rIns="91440" bIns="45720" rtlCol="0" anchor="b">
            <a:normAutofit/>
          </a:bodyPr>
          <a:lstStyle/>
          <a:p>
            <a:pPr algn="ctr"/>
            <a:r>
              <a:rPr lang="en-US" b="1" dirty="0">
                <a:solidFill>
                  <a:srgbClr val="002060"/>
                </a:solidFill>
              </a:rPr>
              <a:t>HEC-RAS WQ Benefits</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5081177" y="951979"/>
            <a:ext cx="7009451" cy="5906021"/>
          </a:xfrm>
        </p:spPr>
        <p:txBody>
          <a:bodyPr vert="horz" lIns="91440" tIns="45720" rIns="91440" bIns="45720" rtlCol="0">
            <a:normAutofit/>
          </a:bodyPr>
          <a:lstStyle/>
          <a:p>
            <a:r>
              <a:rPr lang="en-US" sz="2000" dirty="0"/>
              <a:t>Improves decision-making capabilities and reduces operations and maintenance costs</a:t>
            </a:r>
          </a:p>
          <a:p>
            <a:r>
              <a:rPr lang="en-US" sz="2000" dirty="0"/>
              <a:t>HEC-RAS models provide detailed river hydraulics data and maps (flow, velocity, and water levels). Integrating water quality capabilities leverages these capabilities and existing models to provide detailed hydraulics and water quality information for riverine systems (rivers, streams, floodplains, etc.).</a:t>
            </a:r>
          </a:p>
          <a:p>
            <a:r>
              <a:rPr lang="en-US" sz="2000" dirty="0"/>
              <a:t>HEC-RAS is already widely deployed for ecosystem restoration projects – as a hydraulic model. Water quality capabilities provide critical short-term and long-term information about dynamic river systems. This provides important information for designing restoration projects that are stable and functional, while also reducing operations and maintenance costs.</a:t>
            </a:r>
          </a:p>
          <a:p>
            <a:r>
              <a:rPr lang="en-US" sz="2000" dirty="0"/>
              <a:t>Leverages existing models and expertise, reducing costs. HEC-RAS is widely deployed (100,000 downloads per year), with calibrated hydraulic models already applied to almost all rivers and streams in the U.S., thus significantly reducing the modeling effort and project costs relative to developing separate water quality models.</a:t>
            </a:r>
          </a:p>
        </p:txBody>
      </p:sp>
      <p:pic>
        <p:nvPicPr>
          <p:cNvPr id="6" name="Content Placeholder 5" descr="A picture containing tree, outdoor, sky, water&#10;&#10;Description automatically generated">
            <a:extLst>
              <a:ext uri="{FF2B5EF4-FFF2-40B4-BE49-F238E27FC236}">
                <a16:creationId xmlns:a16="http://schemas.microsoft.com/office/drawing/2014/main" id="{164E14D1-D230-2D41-910A-766363D2EC8F}"/>
              </a:ext>
            </a:extLst>
          </p:cNvPr>
          <p:cNvPicPr>
            <a:picLocks noGrp="1" noChangeAspect="1"/>
          </p:cNvPicPr>
          <p:nvPr>
            <p:ph sz="half" idx="2"/>
          </p:nvPr>
        </p:nvPicPr>
        <p:blipFill rotWithShape="1">
          <a:blip r:embed="rId2"/>
          <a:srcRect l="25147" r="33282"/>
          <a:stretch/>
        </p:blipFill>
        <p:spPr>
          <a:xfrm>
            <a:off x="19" y="10"/>
            <a:ext cx="4965411" cy="6857990"/>
          </a:xfrm>
          <a:prstGeom prst="rect">
            <a:avLst/>
          </a:prstGeom>
          <a:effectLst/>
        </p:spPr>
      </p:pic>
    </p:spTree>
    <p:extLst>
      <p:ext uri="{BB962C8B-B14F-4D97-AF65-F5344CB8AC3E}">
        <p14:creationId xmlns:p14="http://schemas.microsoft.com/office/powerpoint/2010/main" val="2192648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waterfall in a forest&#10;&#10;Description automatically generated">
            <a:extLst>
              <a:ext uri="{FF2B5EF4-FFF2-40B4-BE49-F238E27FC236}">
                <a16:creationId xmlns:a16="http://schemas.microsoft.com/office/drawing/2014/main" id="{8D5D7428-2B2E-10A7-7218-434E81D12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9093"/>
          </a:xfrm>
          <a:prstGeom prst="rect">
            <a:avLst/>
          </a:prstGeom>
        </p:spPr>
      </p:pic>
      <p:sp>
        <p:nvSpPr>
          <p:cNvPr id="101378" name="Rectangle 2"/>
          <p:cNvSpPr>
            <a:spLocks noGrp="1" noChangeArrowheads="1"/>
          </p:cNvSpPr>
          <p:nvPr>
            <p:ph type="title"/>
          </p:nvPr>
        </p:nvSpPr>
        <p:spPr>
          <a:xfrm>
            <a:off x="0" y="0"/>
            <a:ext cx="12192000" cy="1066800"/>
          </a:xfrm>
          <a:solidFill>
            <a:schemeClr val="bg1">
              <a:alpha val="65000"/>
            </a:schemeClr>
          </a:solidFill>
          <a:ln w="9525">
            <a:noFill/>
            <a:miter lim="800000"/>
            <a:headEnd/>
            <a:tailEnd/>
          </a:ln>
          <a:effectLst/>
        </p:spPr>
        <p:txBody>
          <a:bodyPr vert="horz" wrap="square" lIns="91440" tIns="45720" rIns="91440" bIns="45720" numCol="1" anchor="ctr" anchorCtr="0" compatLnSpc="1">
            <a:prstTxWarp prst="textNoShape">
              <a:avLst/>
            </a:prstTxWarp>
            <a:normAutofit fontScale="90000"/>
          </a:bodyPr>
          <a:lstStyle/>
          <a:p>
            <a:pPr algn="ctr"/>
            <a:r>
              <a:rPr lang="en-US" dirty="0"/>
              <a:t>Team Members and Contributors</a:t>
            </a:r>
            <a:br>
              <a:rPr lang="en-US" dirty="0"/>
            </a:br>
            <a:r>
              <a:rPr lang="en-US" sz="2800" dirty="0"/>
              <a:t>(Alphabetical)</a:t>
            </a:r>
          </a:p>
        </p:txBody>
      </p:sp>
      <p:sp>
        <p:nvSpPr>
          <p:cNvPr id="101379" name="Rectangle 3"/>
          <p:cNvSpPr>
            <a:spLocks noGrp="1" noChangeArrowheads="1"/>
          </p:cNvSpPr>
          <p:nvPr>
            <p:ph type="body" sz="half" idx="1"/>
          </p:nvPr>
        </p:nvSpPr>
        <p:spPr>
          <a:xfrm>
            <a:off x="152400" y="1280534"/>
            <a:ext cx="3840480" cy="5334004"/>
          </a:xfrm>
          <a:solidFill>
            <a:schemeClr val="bg2">
              <a:alpha val="6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Clr>
                <a:srgbClr val="00B0F0"/>
              </a:buClr>
              <a:buSzPct val="130000"/>
              <a:buFont typeface="Arial" pitchFamily="34" charset="0"/>
              <a:buChar char="•"/>
            </a:pPr>
            <a:r>
              <a:rPr lang="en-US" sz="1600" kern="1200" dirty="0"/>
              <a:t>Lea Adams, USACE-HEC</a:t>
            </a:r>
          </a:p>
          <a:p>
            <a:pPr marL="233363" indent="-233363" eaLnBrk="0" hangingPunct="0">
              <a:spcBef>
                <a:spcPts val="600"/>
              </a:spcBef>
              <a:buClr>
                <a:srgbClr val="00B0F0"/>
              </a:buClr>
              <a:buSzPct val="130000"/>
              <a:buFont typeface="Arial" pitchFamily="34" charset="0"/>
              <a:buChar char="•"/>
            </a:pPr>
            <a:r>
              <a:rPr lang="en-US" sz="1600" kern="1200" dirty="0"/>
              <a:t>Marriah Abellera, USACE-IWR</a:t>
            </a:r>
          </a:p>
          <a:p>
            <a:pPr marL="233363" indent="-233363" eaLnBrk="0" hangingPunct="0">
              <a:spcBef>
                <a:spcPts val="600"/>
              </a:spcBef>
              <a:buClr>
                <a:srgbClr val="00B0F0"/>
              </a:buClr>
              <a:buSzPct val="130000"/>
              <a:buFont typeface="Arial" pitchFamily="34" charset="0"/>
              <a:buChar char="•"/>
            </a:pPr>
            <a:r>
              <a:rPr lang="en-US" sz="1600" kern="1200" dirty="0"/>
              <a:t>Anthony Aufdenkampe, LimnoTech</a:t>
            </a:r>
          </a:p>
          <a:p>
            <a:pPr marL="233363" indent="-233363" eaLnBrk="0" hangingPunct="0">
              <a:spcBef>
                <a:spcPts val="600"/>
              </a:spcBef>
              <a:buClr>
                <a:srgbClr val="00B0F0"/>
              </a:buClr>
              <a:buSzPct val="130000"/>
              <a:buFont typeface="Arial" pitchFamily="34" charset="0"/>
              <a:buChar char="•"/>
            </a:pPr>
            <a:r>
              <a:rPr lang="en-US" sz="1600" kern="1200" dirty="0"/>
              <a:t>Steve Andrews, RMA</a:t>
            </a:r>
          </a:p>
          <a:p>
            <a:pPr marL="233363" indent="-233363" eaLnBrk="0" hangingPunct="0">
              <a:spcBef>
                <a:spcPts val="600"/>
              </a:spcBef>
              <a:buClr>
                <a:srgbClr val="00B0F0"/>
              </a:buClr>
              <a:buSzPct val="130000"/>
              <a:buFont typeface="Arial" pitchFamily="34" charset="0"/>
              <a:buChar char="•"/>
            </a:pPr>
            <a:r>
              <a:rPr lang="en-US" sz="1600" kern="1200" dirty="0"/>
              <a:t>Chris Berger, PSU</a:t>
            </a:r>
          </a:p>
          <a:p>
            <a:pPr marL="233363" indent="-233363" eaLnBrk="0" hangingPunct="0">
              <a:spcBef>
                <a:spcPts val="600"/>
              </a:spcBef>
              <a:buClr>
                <a:srgbClr val="00B0F0"/>
              </a:buClr>
              <a:buSzPct val="130000"/>
              <a:buFont typeface="Arial" pitchFamily="34" charset="0"/>
              <a:buChar char="•"/>
            </a:pPr>
            <a:r>
              <a:rPr lang="en-US" sz="1600" kern="1200" dirty="0"/>
              <a:t>Tom Brauer, USACE-HEC</a:t>
            </a:r>
          </a:p>
          <a:p>
            <a:pPr marL="233363" indent="-233363" eaLnBrk="0" hangingPunct="0">
              <a:spcBef>
                <a:spcPts val="600"/>
              </a:spcBef>
              <a:buClr>
                <a:srgbClr val="00B0F0"/>
              </a:buClr>
              <a:buSzPct val="130000"/>
              <a:buFont typeface="Arial" pitchFamily="34" charset="0"/>
              <a:buChar char="•"/>
            </a:pPr>
            <a:r>
              <a:rPr lang="en-US" sz="1600" kern="1200" dirty="0"/>
              <a:t>Barry Bunch, USACE-ERDC-EL</a:t>
            </a:r>
          </a:p>
          <a:p>
            <a:pPr marL="233363" indent="-233363" eaLnBrk="0" hangingPunct="0">
              <a:spcBef>
                <a:spcPts val="600"/>
              </a:spcBef>
              <a:buClr>
                <a:srgbClr val="00B0F0"/>
              </a:buClr>
              <a:buSzPct val="130000"/>
              <a:buFont typeface="Arial" pitchFamily="34" charset="0"/>
              <a:buChar char="•"/>
            </a:pPr>
            <a:r>
              <a:rPr lang="en-US" sz="1600" kern="1200" dirty="0"/>
              <a:t>John DeGeorge, RMA</a:t>
            </a:r>
          </a:p>
          <a:p>
            <a:pPr marL="233363" indent="-233363" eaLnBrk="0" hangingPunct="0">
              <a:spcBef>
                <a:spcPts val="600"/>
              </a:spcBef>
              <a:buClr>
                <a:srgbClr val="00B0F0"/>
              </a:buClr>
              <a:buSzPct val="130000"/>
              <a:buFont typeface="Arial" pitchFamily="34" charset="0"/>
              <a:buChar char="•"/>
            </a:pPr>
            <a:r>
              <a:rPr lang="en-US" sz="1600" kern="1200" dirty="0"/>
              <a:t>Tim Dekker, LimnoTech</a:t>
            </a:r>
          </a:p>
          <a:p>
            <a:pPr marL="233363" indent="-233363" eaLnBrk="0" hangingPunct="0">
              <a:spcBef>
                <a:spcPts val="600"/>
              </a:spcBef>
              <a:buClr>
                <a:srgbClr val="00B0F0"/>
              </a:buClr>
              <a:buSzPct val="130000"/>
              <a:buFont typeface="Arial" pitchFamily="34" charset="0"/>
              <a:buChar char="•"/>
            </a:pPr>
            <a:r>
              <a:rPr lang="en-US" sz="1600" kern="1200" dirty="0"/>
              <a:t>Mark Dortch, ERDC-EL</a:t>
            </a:r>
          </a:p>
          <a:p>
            <a:pPr marL="233363" indent="-233363" eaLnBrk="0" hangingPunct="0">
              <a:spcBef>
                <a:spcPts val="600"/>
              </a:spcBef>
              <a:buClr>
                <a:srgbClr val="00B0F0"/>
              </a:buClr>
              <a:buSzPct val="130000"/>
              <a:buFont typeface="Arial" pitchFamily="34" charset="0"/>
              <a:buChar char="•"/>
            </a:pPr>
            <a:r>
              <a:rPr lang="en-US" sz="1600" kern="1200" dirty="0"/>
              <a:t>Chris Dunn, USACE-HEC</a:t>
            </a:r>
          </a:p>
          <a:p>
            <a:pPr marL="233363" indent="-233363" eaLnBrk="0" hangingPunct="0">
              <a:spcBef>
                <a:spcPts val="600"/>
              </a:spcBef>
              <a:buClr>
                <a:srgbClr val="00B0F0"/>
              </a:buClr>
              <a:buSzPct val="130000"/>
              <a:buFont typeface="Arial" pitchFamily="34" charset="0"/>
              <a:buChar char="•"/>
            </a:pPr>
            <a:r>
              <a:rPr lang="en-US" sz="1600" dirty="0"/>
              <a:t>Paul Ely, RMA</a:t>
            </a:r>
          </a:p>
          <a:p>
            <a:pPr marL="233363" indent="-233363" eaLnBrk="0" hangingPunct="0">
              <a:spcBef>
                <a:spcPts val="600"/>
              </a:spcBef>
              <a:buClr>
                <a:srgbClr val="00B0F0"/>
              </a:buClr>
              <a:buSzPct val="130000"/>
              <a:buFont typeface="Arial" pitchFamily="34" charset="0"/>
              <a:buChar char="•"/>
            </a:pPr>
            <a:r>
              <a:rPr lang="en-US" sz="1600" dirty="0"/>
              <a:t>Scott English, USACE-NWD</a:t>
            </a:r>
          </a:p>
          <a:p>
            <a:pPr marL="233363" indent="-233363" eaLnBrk="0" hangingPunct="0">
              <a:spcBef>
                <a:spcPts val="600"/>
              </a:spcBef>
              <a:buClr>
                <a:srgbClr val="00B0F0"/>
              </a:buClr>
              <a:buSzPct val="130000"/>
              <a:buFont typeface="Arial" pitchFamily="34" charset="0"/>
              <a:buChar char="•"/>
            </a:pPr>
            <a:r>
              <a:rPr lang="en-US" sz="1600" dirty="0"/>
              <a:t>Trudy Estes, ERDC-EL</a:t>
            </a:r>
          </a:p>
          <a:p>
            <a:pPr marL="233363" indent="-233363">
              <a:spcBef>
                <a:spcPts val="600"/>
              </a:spcBef>
              <a:buClr>
                <a:srgbClr val="00B0F0"/>
              </a:buClr>
              <a:buSzPct val="130000"/>
              <a:buFont typeface="Arial" pitchFamily="34" charset="0"/>
              <a:buChar char="•"/>
            </a:pPr>
            <a:r>
              <a:rPr lang="en-US" sz="1600" dirty="0"/>
              <a:t>Matt Fleming, USACE-HEC</a:t>
            </a:r>
          </a:p>
          <a:p>
            <a:pPr marL="233363" indent="-233363">
              <a:spcBef>
                <a:spcPts val="600"/>
              </a:spcBef>
              <a:buClr>
                <a:srgbClr val="00B0F0"/>
              </a:buClr>
              <a:buSzPct val="130000"/>
              <a:buFont typeface="Arial" pitchFamily="34" charset="0"/>
              <a:buChar char="•"/>
            </a:pPr>
            <a:r>
              <a:rPr lang="en-US" sz="1600" dirty="0"/>
              <a:t>Joan Klipsch, USACE-HEC</a:t>
            </a:r>
          </a:p>
          <a:p>
            <a:pPr marL="233363" indent="-233363">
              <a:spcBef>
                <a:spcPts val="600"/>
              </a:spcBef>
              <a:buClr>
                <a:srgbClr val="00B0F0"/>
              </a:buClr>
              <a:buSzPct val="130000"/>
              <a:buFont typeface="Arial" pitchFamily="34" charset="0"/>
              <a:buChar char="•"/>
            </a:pPr>
            <a:endParaRPr lang="en-US" sz="1600" dirty="0"/>
          </a:p>
          <a:p>
            <a:pPr marL="0" indent="0">
              <a:spcBef>
                <a:spcPts val="600"/>
              </a:spcBef>
              <a:buClr>
                <a:srgbClr val="00B0F0"/>
              </a:buClr>
              <a:buSzPct val="130000"/>
              <a:buNone/>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kern="1200" dirty="0"/>
          </a:p>
          <a:p>
            <a:pPr marL="233363" indent="-233363" eaLnBrk="0" hangingPunct="0">
              <a:spcBef>
                <a:spcPts val="600"/>
              </a:spcBef>
              <a:buClr>
                <a:srgbClr val="00B0F0"/>
              </a:buClr>
              <a:buSzPct val="130000"/>
              <a:buFont typeface="Arial" pitchFamily="34" charset="0"/>
              <a:buChar char="•"/>
            </a:pPr>
            <a:endParaRPr lang="en-US" sz="1600" kern="1200" dirty="0"/>
          </a:p>
        </p:txBody>
      </p:sp>
      <p:sp>
        <p:nvSpPr>
          <p:cNvPr id="4" name="Rectangle 3"/>
          <p:cNvSpPr txBox="1">
            <a:spLocks noChangeArrowheads="1"/>
          </p:cNvSpPr>
          <p:nvPr/>
        </p:nvSpPr>
        <p:spPr bwMode="auto">
          <a:xfrm>
            <a:off x="4131645" y="1280534"/>
            <a:ext cx="3840480" cy="5334003"/>
          </a:xfrm>
          <a:prstGeom prst="rect">
            <a:avLst/>
          </a:prstGeom>
          <a:solidFill>
            <a:schemeClr val="bg2">
              <a:alpha val="65000"/>
            </a:schemeClr>
          </a:solidFill>
          <a:ln w="9525">
            <a:noFill/>
            <a:miter lim="800000"/>
            <a:headEnd/>
            <a:tailEnd/>
          </a:ln>
          <a:effectLst/>
        </p:spPr>
        <p:txBody>
          <a:bodyPr vert="horz" wrap="square" lIns="91440" tIns="91440" rIns="91440" bIns="45720" numCol="1" rtlCol="0" anchor="t" anchorCtr="0" compatLnSpc="1">
            <a:prstTxWarp prst="textNoShape">
              <a:avLst/>
            </a:prstTxWarp>
            <a:normAutofit/>
          </a:bodyPr>
          <a:lstStyle>
            <a:lvl1pPr marL="233363" indent="-233363" eaLnBrk="0" hangingPunct="0">
              <a:lnSpc>
                <a:spcPct val="90000"/>
              </a:lnSpc>
              <a:spcBef>
                <a:spcPts val="600"/>
              </a:spcBef>
              <a:buClr>
                <a:srgbClr val="00B0F0"/>
              </a:buClr>
              <a:buSzPct val="130000"/>
              <a:buFont typeface="Arial" pitchFamily="34" charset="0"/>
              <a:buChar char="•"/>
              <a:defRPr sz="1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John Kucharski, USACE-ERDC-EL </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Mark Jensen, USACE-HEC</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Billy Johnson, USACE-ERDC-EL</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Lora Johnson, USACE-ERDC-EL</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Shannon Larson, RMA</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Cindy Lowney, RMA</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Ryan Miles, RMA</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Chan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Modini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RMA</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Isaac Mudge, USACE-MVN</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Shannon Newbold, RMA</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Jennifer Olszewski, USACE-ERDC-EL</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Leila Ostadrahimi, USACE-HEC</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Jay Pak, USACE-HEC</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Greg Peterson, LimnoTech</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Steve Piper, RMA</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Daniel Rucinski, LimnoTech</a:t>
            </a:r>
          </a:p>
        </p:txBody>
      </p:sp>
      <p:sp>
        <p:nvSpPr>
          <p:cNvPr id="6" name="Rectangle 3">
            <a:extLst>
              <a:ext uri="{FF2B5EF4-FFF2-40B4-BE49-F238E27FC236}">
                <a16:creationId xmlns:a16="http://schemas.microsoft.com/office/drawing/2014/main" id="{10F7F960-8C8C-284D-B21B-43CF7157741F}"/>
              </a:ext>
            </a:extLst>
          </p:cNvPr>
          <p:cNvSpPr txBox="1">
            <a:spLocks noChangeArrowheads="1"/>
          </p:cNvSpPr>
          <p:nvPr/>
        </p:nvSpPr>
        <p:spPr bwMode="auto">
          <a:xfrm>
            <a:off x="8199122" y="1280534"/>
            <a:ext cx="3840480" cy="5334003"/>
          </a:xfrm>
          <a:prstGeom prst="rect">
            <a:avLst/>
          </a:prstGeom>
          <a:solidFill>
            <a:schemeClr val="bg2">
              <a:alpha val="65000"/>
            </a:schemeClr>
          </a:solidFill>
          <a:ln w="9525">
            <a:noFill/>
            <a:miter lim="800000"/>
            <a:headEnd/>
            <a:tailEnd/>
          </a:ln>
          <a:effectLst/>
        </p:spPr>
        <p:txBody>
          <a:bodyPr vert="horz" wrap="square" lIns="91440" tIns="91440" rIns="91440" bIns="45720" numCol="1" rtlCol="0" anchor="t" anchorCtr="0" compatLnSpc="1">
            <a:prstTxWarp prst="textNoShape">
              <a:avLst/>
            </a:prstTxWarp>
            <a:normAutofit/>
          </a:bodyPr>
          <a:lstStyle>
            <a:lvl1pPr marL="233363" indent="-233363" eaLnBrk="0" hangingPunct="0">
              <a:lnSpc>
                <a:spcPct val="90000"/>
              </a:lnSpc>
              <a:spcBef>
                <a:spcPts val="600"/>
              </a:spcBef>
              <a:buClr>
                <a:srgbClr val="00B0F0"/>
              </a:buClr>
              <a:buSzPct val="130000"/>
              <a:buFont typeface="Arial" pitchFamily="34" charset="0"/>
              <a:buChar char="•"/>
              <a:defRPr sz="1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Jason Rutyna, LimnoTech </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Jodi Ryder, USACE-ERDC-EL</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Alex Sanchez, USACE-HEC</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Tad Slawecki, LimnoTech</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Don Smith, RMA</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Julia Slaughter, USACE-HEC</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Todd Steissberg, USACE-ERDC-EL</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Kathryn Tackley, USACE-NWP</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Tammy Threadgill, USACE-ERDC-EL</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Dottie Tillman, USACE-ERDC-EL</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Dan Turner, USACE-NWD</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Scott Wells, Portland State University</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Brian Zettle, USACE-SAM</a:t>
            </a:r>
          </a:p>
          <a:p>
            <a:pPr marL="233363" marR="0" lvl="0" indent="-233363" algn="l" defTabSz="914400" rtl="0" eaLnBrk="0" fontAlgn="auto" latinLnBrk="0" hangingPunct="0">
              <a:lnSpc>
                <a:spcPct val="90000"/>
              </a:lnSpc>
              <a:spcBef>
                <a:spcPts val="600"/>
              </a:spcBef>
              <a:spcAft>
                <a:spcPts val="0"/>
              </a:spcAft>
              <a:buClr>
                <a:srgbClr val="00B0F0"/>
              </a:buClr>
              <a:buSzPct val="130000"/>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Zhonglong Zhang, Portland State University</a:t>
            </a:r>
          </a:p>
        </p:txBody>
      </p:sp>
    </p:spTree>
    <p:extLst>
      <p:ext uri="{BB962C8B-B14F-4D97-AF65-F5344CB8AC3E}">
        <p14:creationId xmlns:p14="http://schemas.microsoft.com/office/powerpoint/2010/main" val="2321663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waterfall in a forest&#10;&#10;Description automatically generated">
            <a:extLst>
              <a:ext uri="{FF2B5EF4-FFF2-40B4-BE49-F238E27FC236}">
                <a16:creationId xmlns:a16="http://schemas.microsoft.com/office/drawing/2014/main" id="{C84CD993-5FFF-A6B6-B70D-446046FBF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9093"/>
          </a:xfrm>
          <a:prstGeom prst="rect">
            <a:avLst/>
          </a:prstGeom>
        </p:spPr>
      </p:pic>
      <p:sp>
        <p:nvSpPr>
          <p:cNvPr id="634885" name="Rectangle 5"/>
          <p:cNvSpPr>
            <a:spLocks noGrp="1" noRot="1" noChangeArrowheads="1"/>
          </p:cNvSpPr>
          <p:nvPr>
            <p:ph type="title"/>
          </p:nvPr>
        </p:nvSpPr>
        <p:spPr>
          <a:xfrm>
            <a:off x="1524000" y="191064"/>
            <a:ext cx="9144000" cy="570936"/>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a:solidFill>
                  <a:srgbClr val="00CCFF"/>
                </a:solidFill>
              </a:rPr>
              <a:t>Questions?</a:t>
            </a:r>
          </a:p>
        </p:txBody>
      </p:sp>
    </p:spTree>
    <p:extLst>
      <p:ext uri="{BB962C8B-B14F-4D97-AF65-F5344CB8AC3E}">
        <p14:creationId xmlns:p14="http://schemas.microsoft.com/office/powerpoint/2010/main" val="1878945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q0hectes\AppData\Local\Temp\1\SNAGHTML6405c6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8015" y="1371600"/>
            <a:ext cx="8228985"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3200400" y="228600"/>
            <a:ext cx="5867400" cy="990600"/>
          </a:xfrm>
        </p:spPr>
        <p:txBody>
          <a:bodyPr/>
          <a:lstStyle/>
          <a:p>
            <a:r>
              <a:rPr lang="en-US" dirty="0">
                <a:solidFill>
                  <a:srgbClr val="00B0F0"/>
                </a:solidFill>
                <a:latin typeface="Calibri" panose="020F0502020204030204" pitchFamily="34" charset="0"/>
                <a:cs typeface="Calibri" panose="020F0502020204030204" pitchFamily="34" charset="0"/>
              </a:rPr>
              <a:t>HEC-ResSim Water Quality</a:t>
            </a:r>
            <a:br>
              <a:rPr lang="en-US" dirty="0">
                <a:solidFill>
                  <a:srgbClr val="00B0F0"/>
                </a:solidFill>
                <a:latin typeface="Calibri" panose="020F0502020204030204" pitchFamily="34" charset="0"/>
                <a:cs typeface="Calibri" panose="020F0502020204030204" pitchFamily="34" charset="0"/>
              </a:rPr>
            </a:br>
            <a:r>
              <a:rPr lang="en-US" sz="3200" dirty="0">
                <a:solidFill>
                  <a:srgbClr val="00B050"/>
                </a:solidFill>
                <a:latin typeface="Calibri" panose="020F0502020204030204" pitchFamily="34" charset="0"/>
                <a:cs typeface="Calibri" panose="020F0502020204030204" pitchFamily="34" charset="0"/>
              </a:rPr>
              <a:t>User Interface</a:t>
            </a:r>
            <a:endParaRPr lang="en-US" sz="16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6995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WQ Watershed Setup</a:t>
            </a:r>
          </a:p>
        </p:txBody>
      </p:sp>
      <p:pic>
        <p:nvPicPr>
          <p:cNvPr id="4" name="Picture 3"/>
          <p:cNvPicPr/>
          <p:nvPr/>
        </p:nvPicPr>
        <p:blipFill>
          <a:blip r:embed="rId2"/>
          <a:stretch>
            <a:fillRect/>
          </a:stretch>
        </p:blipFill>
        <p:spPr>
          <a:xfrm>
            <a:off x="1295400" y="1189439"/>
            <a:ext cx="3692977" cy="2560238"/>
          </a:xfrm>
          <a:prstGeom prst="rect">
            <a:avLst/>
          </a:prstGeom>
          <a:ln>
            <a:solidFill>
              <a:schemeClr val="accent1"/>
            </a:solidFill>
          </a:ln>
        </p:spPr>
      </p:pic>
      <p:pic>
        <p:nvPicPr>
          <p:cNvPr id="5" name="Picture 4"/>
          <p:cNvPicPr/>
          <p:nvPr/>
        </p:nvPicPr>
        <p:blipFill>
          <a:blip r:embed="rId3"/>
          <a:stretch>
            <a:fillRect/>
          </a:stretch>
        </p:blipFill>
        <p:spPr>
          <a:xfrm>
            <a:off x="3803648" y="2416303"/>
            <a:ext cx="5352011" cy="2533523"/>
          </a:xfrm>
          <a:prstGeom prst="rect">
            <a:avLst/>
          </a:prstGeom>
          <a:ln>
            <a:solidFill>
              <a:schemeClr val="accent1"/>
            </a:solidFill>
          </a:ln>
        </p:spPr>
      </p:pic>
      <p:pic>
        <p:nvPicPr>
          <p:cNvPr id="6" name="Picture 5"/>
          <p:cNvPicPr/>
          <p:nvPr/>
        </p:nvPicPr>
        <p:blipFill>
          <a:blip r:embed="rId4"/>
          <a:stretch>
            <a:fillRect/>
          </a:stretch>
        </p:blipFill>
        <p:spPr>
          <a:xfrm>
            <a:off x="7391400" y="3557114"/>
            <a:ext cx="3352799" cy="3072286"/>
          </a:xfrm>
          <a:prstGeom prst="rect">
            <a:avLst/>
          </a:prstGeom>
          <a:ln>
            <a:solidFill>
              <a:schemeClr val="accent1"/>
            </a:solidFill>
          </a:ln>
        </p:spPr>
      </p:pic>
    </p:spTree>
    <p:extLst>
      <p:ext uri="{BB962C8B-B14F-4D97-AF65-F5344CB8AC3E}">
        <p14:creationId xmlns:p14="http://schemas.microsoft.com/office/powerpoint/2010/main" val="438375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CCFF"/>
                </a:solidFill>
              </a:rPr>
              <a:t>HEC-ResSim: WQ Module and Mapping Tools</a:t>
            </a:r>
            <a:endParaRPr lang="en-US">
              <a:solidFill>
                <a:srgbClr val="33CC33"/>
              </a:solidFill>
            </a:endParaRPr>
          </a:p>
        </p:txBody>
      </p:sp>
      <p:pic>
        <p:nvPicPr>
          <p:cNvPr id="9218" name="Picture 2" descr="C:\Users\q0heclo9\AppData\Local\Temp\1\SNAGHTML2f6ccb17.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66184" y="1524000"/>
            <a:ext cx="6259632"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940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Geometry Editor</a:t>
            </a:r>
            <a:endParaRPr lang="en-US" dirty="0">
              <a:solidFill>
                <a:srgbClr val="33CC33"/>
              </a:solidFill>
              <a:latin typeface="Calibri" panose="020F0502020204030204" pitchFamily="34" charset="0"/>
              <a:cs typeface="Calibri" panose="020F0502020204030204" pitchFamily="34" charset="0"/>
            </a:endParaRPr>
          </a:p>
        </p:txBody>
      </p:sp>
      <p:pic>
        <p:nvPicPr>
          <p:cNvPr id="5" name="Picture 4"/>
          <p:cNvPicPr/>
          <p:nvPr/>
        </p:nvPicPr>
        <p:blipFill>
          <a:blip r:embed="rId2"/>
          <a:stretch>
            <a:fillRect/>
          </a:stretch>
        </p:blipFill>
        <p:spPr>
          <a:xfrm>
            <a:off x="762000" y="1125409"/>
            <a:ext cx="3656780" cy="3522791"/>
          </a:xfrm>
          <a:prstGeom prst="rect">
            <a:avLst/>
          </a:prstGeom>
          <a:ln>
            <a:solidFill>
              <a:schemeClr val="accent1"/>
            </a:solidFill>
          </a:ln>
        </p:spPr>
      </p:pic>
      <p:pic>
        <p:nvPicPr>
          <p:cNvPr id="6" name="Picture 5"/>
          <p:cNvPicPr/>
          <p:nvPr/>
        </p:nvPicPr>
        <p:blipFill>
          <a:blip r:embed="rId3"/>
          <a:stretch>
            <a:fillRect/>
          </a:stretch>
        </p:blipFill>
        <p:spPr>
          <a:xfrm>
            <a:off x="1622499" y="2971800"/>
            <a:ext cx="3101901" cy="3818697"/>
          </a:xfrm>
          <a:prstGeom prst="rect">
            <a:avLst/>
          </a:prstGeom>
          <a:ln>
            <a:solidFill>
              <a:schemeClr val="accent1"/>
            </a:solidFill>
          </a:ln>
        </p:spPr>
      </p:pic>
      <p:pic>
        <p:nvPicPr>
          <p:cNvPr id="7" name="Picture 6"/>
          <p:cNvPicPr/>
          <p:nvPr/>
        </p:nvPicPr>
        <p:blipFill>
          <a:blip r:embed="rId4"/>
          <a:stretch>
            <a:fillRect/>
          </a:stretch>
        </p:blipFill>
        <p:spPr>
          <a:xfrm>
            <a:off x="4378015" y="1056901"/>
            <a:ext cx="3394385" cy="3896099"/>
          </a:xfrm>
          <a:prstGeom prst="rect">
            <a:avLst/>
          </a:prstGeom>
          <a:ln>
            <a:solidFill>
              <a:schemeClr val="accent1"/>
            </a:solidFill>
          </a:ln>
        </p:spPr>
      </p:pic>
      <p:pic>
        <p:nvPicPr>
          <p:cNvPr id="8" name="Picture 7"/>
          <p:cNvPicPr/>
          <p:nvPr/>
        </p:nvPicPr>
        <p:blipFill>
          <a:blip r:embed="rId5"/>
          <a:stretch>
            <a:fillRect/>
          </a:stretch>
        </p:blipFill>
        <p:spPr>
          <a:xfrm>
            <a:off x="4724400" y="3420912"/>
            <a:ext cx="3478128" cy="3360888"/>
          </a:xfrm>
          <a:prstGeom prst="rect">
            <a:avLst/>
          </a:prstGeom>
          <a:ln>
            <a:solidFill>
              <a:schemeClr val="accent1"/>
            </a:solidFill>
          </a:ln>
        </p:spPr>
      </p:pic>
      <p:pic>
        <p:nvPicPr>
          <p:cNvPr id="9" name="Picture 8"/>
          <p:cNvPicPr/>
          <p:nvPr/>
        </p:nvPicPr>
        <p:blipFill>
          <a:blip r:embed="rId6"/>
          <a:stretch>
            <a:fillRect/>
          </a:stretch>
        </p:blipFill>
        <p:spPr>
          <a:xfrm>
            <a:off x="7691437" y="1150470"/>
            <a:ext cx="3662363" cy="4259730"/>
          </a:xfrm>
          <a:prstGeom prst="rect">
            <a:avLst/>
          </a:prstGeom>
          <a:ln>
            <a:solidFill>
              <a:schemeClr val="accent1"/>
            </a:solidFill>
          </a:ln>
        </p:spPr>
      </p:pic>
    </p:spTree>
    <p:extLst>
      <p:ext uri="{BB962C8B-B14F-4D97-AF65-F5344CB8AC3E}">
        <p14:creationId xmlns:p14="http://schemas.microsoft.com/office/powerpoint/2010/main" val="598961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WQ Constituent Set Editor</a:t>
            </a:r>
            <a:endParaRPr lang="en-US" sz="2000" dirty="0">
              <a:solidFill>
                <a:srgbClr val="00CCFF"/>
              </a:solidFill>
              <a:latin typeface="Calibri" panose="020F0502020204030204" pitchFamily="34" charset="0"/>
              <a:cs typeface="Calibri" panose="020F0502020204030204" pitchFamily="34" charset="0"/>
            </a:endParaRPr>
          </a:p>
        </p:txBody>
      </p:sp>
      <p:pic>
        <p:nvPicPr>
          <p:cNvPr id="4" name="Picture 3"/>
          <p:cNvPicPr/>
          <p:nvPr/>
        </p:nvPicPr>
        <p:blipFill>
          <a:blip r:embed="rId2"/>
          <a:stretch>
            <a:fillRect/>
          </a:stretch>
        </p:blipFill>
        <p:spPr>
          <a:xfrm>
            <a:off x="266699" y="1066800"/>
            <a:ext cx="7658101" cy="3886200"/>
          </a:xfrm>
          <a:prstGeom prst="rect">
            <a:avLst/>
          </a:prstGeom>
          <a:ln>
            <a:solidFill>
              <a:schemeClr val="accent1"/>
            </a:solidFill>
          </a:ln>
        </p:spPr>
      </p:pic>
      <p:pic>
        <p:nvPicPr>
          <p:cNvPr id="5" name="Picture 4"/>
          <p:cNvPicPr/>
          <p:nvPr/>
        </p:nvPicPr>
        <p:blipFill>
          <a:blip r:embed="rId3"/>
          <a:stretch>
            <a:fillRect/>
          </a:stretch>
        </p:blipFill>
        <p:spPr>
          <a:xfrm>
            <a:off x="8077200" y="2133600"/>
            <a:ext cx="3886200" cy="4514850"/>
          </a:xfrm>
          <a:prstGeom prst="rect">
            <a:avLst/>
          </a:prstGeom>
          <a:ln>
            <a:solidFill>
              <a:schemeClr val="accent1"/>
            </a:solidFill>
          </a:ln>
        </p:spPr>
      </p:pic>
    </p:spTree>
    <p:extLst>
      <p:ext uri="{BB962C8B-B14F-4D97-AF65-F5344CB8AC3E}">
        <p14:creationId xmlns:p14="http://schemas.microsoft.com/office/powerpoint/2010/main" val="3206349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WQ Parameter Set Editor</a:t>
            </a:r>
            <a:endParaRPr lang="en-US" sz="2000" dirty="0">
              <a:solidFill>
                <a:srgbClr val="00CCFF"/>
              </a:solidFill>
              <a:latin typeface="Calibri" panose="020F0502020204030204" pitchFamily="34" charset="0"/>
              <a:cs typeface="Calibri" panose="020F0502020204030204" pitchFamily="34" charset="0"/>
            </a:endParaRPr>
          </a:p>
        </p:txBody>
      </p:sp>
      <p:pic>
        <p:nvPicPr>
          <p:cNvPr id="5" name="Picture 4"/>
          <p:cNvPicPr/>
          <p:nvPr/>
        </p:nvPicPr>
        <p:blipFill>
          <a:blip r:embed="rId2"/>
          <a:stretch>
            <a:fillRect/>
          </a:stretch>
        </p:blipFill>
        <p:spPr>
          <a:xfrm>
            <a:off x="1752600" y="1066800"/>
            <a:ext cx="8699243" cy="5532756"/>
          </a:xfrm>
          <a:prstGeom prst="rect">
            <a:avLst/>
          </a:prstGeom>
          <a:ln>
            <a:solidFill>
              <a:schemeClr val="accent1"/>
            </a:solidFill>
          </a:ln>
        </p:spPr>
      </p:pic>
    </p:spTree>
    <p:extLst>
      <p:ext uri="{BB962C8B-B14F-4D97-AF65-F5344CB8AC3E}">
        <p14:creationId xmlns:p14="http://schemas.microsoft.com/office/powerpoint/2010/main" val="3313072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6516"/>
            <a:ext cx="12192000" cy="774700"/>
          </a:xfrm>
        </p:spPr>
        <p:txBody>
          <a:bodyPr>
            <a:normAutofit fontScale="90000"/>
          </a:bodyPr>
          <a:lstStyle/>
          <a:p>
            <a:pPr algn="ctr"/>
            <a:r>
              <a:rPr lang="en-US" dirty="0"/>
              <a:t>HEC-ResSim Water Quality:  Purpose</a:t>
            </a:r>
            <a:br>
              <a:rPr lang="en-US" dirty="0"/>
            </a:br>
            <a:endParaRPr lang="en-US" sz="1600" dirty="0">
              <a:solidFill>
                <a:srgbClr val="FF0000"/>
              </a:solidFill>
            </a:endParaRPr>
          </a:p>
        </p:txBody>
      </p:sp>
      <p:sp>
        <p:nvSpPr>
          <p:cNvPr id="14" name="Content Placeholder 4">
            <a:extLst>
              <a:ext uri="{FF2B5EF4-FFF2-40B4-BE49-F238E27FC236}">
                <a16:creationId xmlns:a16="http://schemas.microsoft.com/office/drawing/2014/main" id="{3CEBD13D-628E-AC48-ABE5-A1F3B95E3625}"/>
              </a:ext>
            </a:extLst>
          </p:cNvPr>
          <p:cNvSpPr>
            <a:spLocks noGrp="1"/>
          </p:cNvSpPr>
          <p:nvPr>
            <p:ph idx="1"/>
          </p:nvPr>
        </p:nvSpPr>
        <p:spPr>
          <a:xfrm>
            <a:off x="482236" y="1202788"/>
            <a:ext cx="4581448" cy="5218558"/>
          </a:xfrm>
        </p:spPr>
        <p:txBody>
          <a:bodyPr>
            <a:normAutofit/>
          </a:bodyPr>
          <a:lstStyle/>
          <a:p>
            <a:pPr marL="0" indent="0">
              <a:buNone/>
            </a:pPr>
            <a:r>
              <a:rPr lang="en-US" sz="2000" dirty="0">
                <a:cs typeface="Arial" panose="020B0604020202020204" pitchFamily="34" charset="0"/>
              </a:rPr>
              <a:t>Need</a:t>
            </a:r>
          </a:p>
          <a:p>
            <a:r>
              <a:rPr lang="en-US" sz="2000" dirty="0">
                <a:cs typeface="Arial" panose="020B0604020202020204" pitchFamily="34" charset="0"/>
              </a:rPr>
              <a:t>Reservoir operations simulation software capable of integrating environmental objectives into reservoir release decisions</a:t>
            </a:r>
          </a:p>
          <a:p>
            <a:pPr marL="0" indent="0">
              <a:buNone/>
            </a:pPr>
            <a:r>
              <a:rPr lang="en-US" sz="2000" dirty="0">
                <a:cs typeface="Arial" panose="020B0604020202020204" pitchFamily="34" charset="0"/>
              </a:rPr>
              <a:t>Purpose</a:t>
            </a:r>
          </a:p>
          <a:p>
            <a:r>
              <a:rPr lang="en-US" sz="2000" dirty="0">
                <a:cs typeface="Arial" panose="020B0604020202020204" pitchFamily="34" charset="0"/>
              </a:rPr>
              <a:t>Integrate water quality modeling capabilities into HEC-ResSim, enabling water quality and related objectives to directly inform reservoir release decision-making, while providing capabilities for watershed-scale ecosystem assessment and management</a:t>
            </a:r>
          </a:p>
        </p:txBody>
      </p:sp>
      <p:sp>
        <p:nvSpPr>
          <p:cNvPr id="6" name="AutoShape 6" descr="data:image/jpg;base64,%20/9j/4AAQSkZJRgABAQEAYABgAAD/2wBDAAUDBAQEAwUEBAQFBQUGBwwIBwcHBw8LCwkMEQ8SEhEPERETFhwXExQaFRERGCEYGh0dHx8fExciJCIeJBweHx7/2wBDAQUFBQcGBw4ICA4eFBEUHh4eHh4eHh4eHh4eHh4eHh4eHh4eHh4eHh4eHh4eHh4eHh4eHh4eHh4eHh4eHh4eHh7/wAARCADDAP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hdPs7iZQzy2kYP96QA1fWwkh3ss1u4Xr5coNX7LRIy3FmrDP8R6VauLGxsXjF39jt8j5MyZzXqRxDnK0dfkeTKHJHmlp5tmZapyWaTbk8itOytLuZ8Qkbf9ojFJHeaOhG69twAeNqM2f0q/YTaZqEnlwpvYD7xUjHvya6bV7X5Hb0MFicO2o86v5P/hyzpukzXEhhkuIw2NxWNhnFTahYWtqgWO+YynqrL/XFW7XQ4XYMvmsw6tkD+VXTptlGvzShG6bmmUbfz5rD20lLc7FTjy7fMwobS9VTtB2+uKnQMACZCD3G2taLTZCB5X72LP3klDnHrxSQ6ffG53NbmVVOSOePxq/rPcaw7aXKZw80IX2v83QUKt0wUqrc9exFb39n3TN+7twCWJ4UgD+lIdJvDJjyxjPXcB/OrjihPCNbsx0t5m/1nCepIqPhckBMDg/N2rpZtFkWMM0se3HIC/4VXNvFHH/qunomR+tH1q5aoGCkuTuUEuR/e4Ap6HYh/dxMpGQmznPfsa0WQAeYECurDAC44oMF0F5jQKqnGBluetH1lB7BpmHshnlIWJlzjkDH9KvJpSxjcJNpx8q7iM/nVlIJkbbwn+6vP6VOQmwF5HlPQh+tN4h9GKOHXVGcVNqPm+0jA+8ZcqaWAX1zKfs80vToVGK0n8nYuBESDkfJ0PvViO5LFUj5Y9Sqij6wylhobNmW66hHnzLlCQcFduP681PIH8xV5CkDLgfdNWtQspbmJVeVFXcMsQc/pSXlhHa7f9LdDt4DROB784qoVpT+F6hOlRpayWnmZo8zy2kdhsV9jDbyD7/nTDJPzsKvgZzmtST7OIWlF1ChXBLFGIIHrxUUtrp5gb/SysjEuwMJK59uc4rZSq7Wf3GEvqiV+ZfeZE09w2GaEMT6n/GoHuNxKNbKDir80IMe1boP06xng5+p7VnpYyJcSyLJGSy8Bkfg59q3i6ttjll9VvpNfeitM+GK7WHtuzVeczIuWVgD04rejsxLbkXEkBYDAAQk/maqLp5M5V7pCgA2kx8j9cU1Or/KTyYa+lRfejn5mcdQ4/4Dmqcj4BOQD7qcV099pTyA5GR1BXv+G6sm90l44htkut/+yg/xrRSm94mMlTXwzuYErlejoM85qnNIQOZEbv1rZlspFX5ri4B9Wgz/ACNUjYiTerXJPH3vKI2/gRzVc8v5TF6/aX3mNK8m87XfFFW5dPw5CzZA7/Z25oq+eXZ/cYcq7owra7maRftE1y8efmAkOSPxp5kyR5asnrls5qhHItXLUGZwkbIGP95go/M16kYQi7nkT5pKxaDfKu0v0+bd6+1TxTSr0cj6GtjRvBeuaiEkjW2WJ/uu1yu0/iM13OlfDnT4owdVVAoGWdLwvn8lAFceIzbCYfRyu/LU6KOSYvE7RsvO6PO7bULqL5fOl2+iuRW1ptxocw/0yS9hfuwww/lmu0uPDfguJVWzsRdSA4YNqQQ/qao6yvhfS7eOK+8LtCG4EkF6jufyY/yrCOZ0sQ0qcJJvtyp/maTyWphk5VZQaXfma/L9TL0vUvDyXDo7a1boPuyIEOfw4IqxceKtNhl8uJvEMiA43M6gEewBrm7+TT/tWdMFyICOk+NwPpx1rb8PeKJ9IVY/7P066jB5E1upY/8AAq6a2Fco80bt9m0v0OXD46EJ8klFLuk3+pv6Xrvhq4EUlxcaqm4/MpSRiv1xXTLq+gxWq+TqJePjB+zncv1yM157rPiU6hMZLXT4dPc8Zt3K5/LFX7K88XfYREJbxbdhj5wB+p5/GvOrZc3FSqSa8nJf5M9XD5tHncaMFJ94xf8Amjsv7V0Hy8T642P4SkbZpsXiLw7vEIkupsceY+EBH41yI8P3fk/aLm4iG7k/MWP49v1rW03Q9GKATzySyYyQGCj+VcVShl1Ja1G/T/gHo0q+aVnpSUV56fq/yNq68QeGo5RGs0dxJ2SHMrqfU4WkfU9Pa382OyvdpP8AFC3H4YrHk0zw40gRI2aQE8GQ5FWTZ20IDW4+cDcf3jbiPbB5rzqn1b7Df3f8E9ej9Z/5eRX3/wDAJ5Nd062cefavGSM8wyZA/KpNO1fQ793FmbeSRBmRWQhh74NZUWpaaYi848tgRukZXIOenPOKuxyw/af3f2ZmHUoF3Y9PWsm426nSot72L5vLeUmKOKEjGcKvWmSFQq5+zrkYIJz/ACqjN9lkYOba1kOeWKjIHsar/arOGTC28Kvycj1x70lLsHIi/a3VxYkSQyPMWbAZUyB/OrUt1fXiEzS4z95HPSs83wW3WY7jCy5ypBOcgdPx/nUtpcW1zAXikRkP8Z6A+/pVKcovmWgpQhJcshk6YJgjmAJ7ByBUkEkxTkGX+Hnn9TVHUYbiK4+zNc24U4Z9x6Z6YJ6/SrYvwsSwQwyS8AZiTvXSsbXWvMcby/DS05fxZVupLhX27vLOejJjFQmS9DbQVb1PpRdQ6jJKWWCZ4mIwPLYFartaX/ngNaTzqe6oVOO9bxzSuu33HNPJsP0T+8k+03Sk7tjAdeaaty0n/LEk/wCyxNT21/cRJ5E1hdMnTd5bZH6dvpUF+0k37u1WeFgOHe33ZP1HNdNLN5t2lFffb/M46uSxSvGT/P8AyJ4Ps753iRW9Mmm3nkoN0TkHvk5FUzZavZ27fbVuptwJBi2sAPpjP5muSu9W1CPcs1kzYYgAAAsM9fY4rphjK89Ywv6O5zSwWHhZTqW9VY6aS6lA4SOTn+6f6ULLBJH+8gIk/uYx/OuOa5ub66CWcLqyHiOVthb6Yzmr0cHiblJND/4EJBgj8eaipmkqWk4WfrYqnlEausKl16X/AFNySSzDYa2nU+hjorE264vA0y5T2WUY/nRUrOofyfiDySp/P+DPNI1NWI1/2sVVU89eKnj+pr6FM8KaZoQT3EePLupkx02yEVqWuva1BjydWvFx0/ek/wA6wU7VPESBxRKlTl8UU/kY+1qw+GTXzNuXWL65k8y6kjuH7tJErE/jjNQiXJzwKoBj61IuK0hGMFaKsctVzqaydy8LgL6U4XYxz/OqQxS8VZjym5pWty6fJ5kC27H/AKawq+PpmtpfHWtM24NZucY+aAGuKA+lWIGVT1x9K56uDoVnecU2dVDMMThly05tI7N/HfiF7YwbbIJ1Ki3ABp9t451iOeOR7PTXK9FaDgfrXIfaCPu4/nSG4c1zPKsL/IjsWeYxf8vGdTeeM9WuLlZp4NPlwchWg4/nTE8aeIFgjjVrOMxvuVktwCD61y5eRhkPz9OlIDL6g0f2Vhf5EH9uYv8AnZ0svjDX5fM8yS2YSNuZTANppreJdQa+W6ms7KVwpGQGTjj0PtXPiWVf4QaeJpP7gp/2Xhv5AWd4v+dnRWPirUoZ/MaxtHXYF2sXIz68mlvfGWrSSxlbaxRUHCeVuHTGefrXPrNJjkDFKsgByVxSWV4ZfYH/AG5jGrc5vWvi/Wo9NazWGwKMSTmH+lSaD4l1Cxuzcta2LuQBzFjvn6Vz6yIf4hStPj7rZp/2ZhrO8CHneNTVps7LxH4ql1xI1mtY4tnXa5Iz7DFYdveSWdyLi0keCQAjcvpWQl0c8j9ac14Mf6sk/StoYOlTh7OMdDmnmOIqVPaSlr/XY6EeKdaH/MSmH4CrEHijVHb59Ukz78VyYulz8y/pUq3EOecVH1DD/wAi+5F/2ri/+fj+9nYpr2oynB1Rjnr0/wAKsQ6pe5y+oyEenFcbBPGH3DFXFvo8fMxFS8BQ/kX3G0M2xFtZv72dW+oyMP8Aj4bP1rPu1jnYtJIHJ6lhmsR76HHDVBLenH7tia0hh4Q+FWM6mOlP4nf5l+ays3Jw8efrVY2csWTDcSKP9iUisuXUJtxVoyfeonvpQuFZl+orV0lJWepzrEOLvHQ0ma+Bwt5cgf8AXQ0ViNe3Wf8AX/rRWf1Sl/KvuL+vV/5n95yKCp0Fd/P4f0K5cyNaywt1cxvgZ+hFWLTwno5XzImjdcZHmuRu+navnlxLheW/K7/L/M+plw9iXKyasefLT1Ir0ZfD1iYVI02J0z1VeSPwqvN4LtLp3FjJJbsCAqyHdn3x1rWhxHhZu0k4/wBeRjX4dxUY3jaX9eZxCnipAa37vwbrEH+qjiuB22PyfwNY1xa3No+y6t5IW9HUivboYyhX/hzTPBxGEr0P4kGiIU/dj0poxTvlrqONihqlXpUG4Z6GpFfA7CmmTJEoB96cN3qaiD5/izSmXHGadzOzJhIw6Um5u9RCUn0/Kjd9aAsybc3rSb2/vGot3vSFqLhyllJMfxGpfMXHUVR3UKWLBVySegFK4+Vl0Sxdzj8KcJYf71S2uga7dLuh0m8Zf7xiKj8zUreGNe/58efQTR5/LdWbrU1vJGqw9V6qL+4rebHjrTXmTHGKLzRNctF3z6XeRp13GIkfmKzvMcHnHHtVRnGWzJlTnHdWLokz9O5BpwCN1YfjVRJFNSqU7irM7O5OFx0bA9qtW8FxICyKWXrk8Dj3NU0YDoa0beb7QnlB2LCMr5YGQwIwf0z0rix+Inh6LqQjc9HLcLTxNZU6kuX9fI1dF0a01Gwa5/ta3EgIAt0BMh5wTzjp7Zqpd6Wr6hLZ2cVwVhB86e4URqnOAQpILH2BNVbXSbi01SzlsI3cz/IFuW5LA9Ppz19qv+OtShj157WK8mk8u2jhuQkhKb19ifcduMV8hLOMVKb977j6+OS4SNPWGvqXNX8L6RY3y6d/wkQN40KusTWxBdj1UYY9OvJ6c1yt1bra/Lds8cuMmLvj157V3fw21i2ube9t5Ujk1NW8y2M+GZ88cE9DwAPyrxzXb3VrvX7/APtiO5S+d/3yPlWUg9MHsKunnGNkmub8EOpkeB0ly/izcGpaRGAsitI3cidR/NaK48IRnMaIc9DLRWbxeIb/AIkvvNVl+FSt7Nfce5ve2wlllazklic4VSeVz7/r7U52t0ECWvWRivlsMD8O3OOtc5pvi3Q5HUG2uYMYkJliO1Wzjt+HPOK72C2iubWw1Fy32W4OYgMeuMkHBXn9K+Wk1H4kfRw5pbFW2gdoVaSXyWA3YkQkA465A59aneOQRqssjypnIZWBzx09hW3ZLplvIysl1NIF4feF34546Z9OtX5bTSGgMj2RRQA2JnIPPuTQmVc5pfOZUbycw425HzEY7k9+wqOW3hvLZlmthIpY/LIuf8//AFq6xLbRbbY1x5cKuofajO2R274zVe81HQ7AyFY0uVj6k5A3Hngngf0raNRx1uZSgpaNHGJ4Z8PzBoZdFPzNgSwzMrDn0zj9Kz7vwDoUuqCx0/xCY5mQyeTOvzbRwSDgA4/rXpNj4g06debeCIqRkNMG/DIH86t2lxot5cC6kt7bzYWK7xIPkGOcZHoea9Clm+Kp7VH+f5nn1sowtX4qa/L8jyiT4U6q/nfYNX0u4KY2qZsGT6Yzj8cVyut+E/EekXPkX2kXSnGQ0aGRGHqGXIr3z7PYTMbuztbcrkn5wMqfXPPSqeow2ckKloZLaZXILDO3PqCvTNehQ4mxENJpSX3M82vwzh5q8G4v7zwG30vVJplhh028kkY4CrA2c/lWxH4H8WSKrDQ7j5jgBioP5E5r1iyn8m9j26pIsYOx97CUbScjrz3/APr1p/24um3ZecW18h5AiPlvngAddo9ea3nxRVfwQS9bv/I56fC9D7c2/Sy/zPFbzwT4ts4jLNoN4VB58td+PwXNZ66HrrdNF1I/9uj/AOFe+Q3OrSaELwaFJKn3SsF1G23Oc8hs8dc4rKfVHuJ1tpdH1Dyny7xrGW2KPfPOeeQaqPFFZaTpp+n9MmfC9Bv3ZtHjX/CPeIT/AMwLVP8AwEk/wp6eGvEbNhdB1P6m1cAfiRXd+I9B01bae+s28V2UaQmRgY5HQNjhcnkdxzx71w/iMappf2e2mnULLCJFeO58wsrepBPNezhM2+ttRp2v5r/gnk4rJlhIudW9vJr/ACNK08NR21slxeQ32pTN0trGI7B/vSYx+C5+tTN/wlsK+XpPhq40uMjrBZsZD9XIJP6VxJkfGN7Y+tJ5jf3m/Ou/2VWXxNP+vU4fbUYq0ItejV/vsdHd6P4wu23XWm6zOSeskcjc/jVc+HPEQPOh6l1/59n/AMKxPMb+8350okbP3m/OtEqqWjX3f8Exk6Leqf3r/I6G103xXZNvt9P1m3PrHFIv8hVqR9cn+XVtBmvx3d7VklH/AANRn881yomf/no3/fVPW7uE+5PKv0cipcJvXT8So1KcdFe3yf6G5caI00bTafDdgry9vcRFZF+hxhv0PtVH7Dfp96yul+sTf4VDDe6lOfs8V1dyb/4BIxz+Ga7Lwa2p6hqsVndXGrXb7GZlgvyhUDp/Fg+mMjFcuJxrwkOao1+p04bAQxs+WmmvyOT8i4X70Ew+qGun8AKkd9I8lhPcTbcIQnCjuTnpXYaa19BqEOgrJfQ6pcux3XV6ZEhiLYBCq3Jx/I81nfEf4hQ+Gbo6LprtNKin7TPOS5BA4wp4Ga8TE579ZpypRhv1ue9g+Hvq1aNZz26WGeK9Hu9SeC6jl+yNa52SGRQEz1I6d/evPtekZY2/tXybm7jyPt6SKGbthiBhh+vvVHUvFusa8rG2iknlZsEsclfde1ZUFtd+fI814ElYbWEahvzY5A+ma8GEXH4j3qjjJ6IeLqVlPl3Bjibrgbd2Pc8n8BUNzqbXbmGJ3uZEG7c373B9Cx/+vUyx6bbxN5kisxBDu7eYcDryM4/SqsWoWkEBh0wqEznEUEj5/HAyabkSkyiP7UiLJ/Z1xP8AMTv8wJn8DRVr7ZeEljazqScn/RwMn8WzRU87K5UejaNpcJ1GwjtWa5AYbkL5wueeB2r0CK3vr4z+XbNsRcu2AAqAZ+igdK4TwvcHTrG+a4jjgvJmBMg4ZAR8pI7fjXJTahrHg2LUS2rXVx/aqGB/LIbcpYNkjscjr715rjzep6i91ao9l03XTNfmzR7eJQPvREszk5PAPCjg+tbsdt9sne4UuylgWV35J9R6V82aD47tIPtBkLW7mKQFgpJV88Ejoewx713Hgn4k3ErCS4vLSZB8pjyVkb/dU98dqqVOSWxUJQfU7vWLPEsgvLVny25SVDABT29O1VLCWxkky06o2Tg7trE+h9+BVzTfGGh6hNE1zi38xVeJ3cYfcQAOO/I4PrUvirU/DNvoz6pdfZ7iGNmUFQNwYAnGex4NRy23L5ewQ2MVwCskTbCCXRsHdnqePamXNlFE5ltYhN8hQ7HYrIOwOCfWsez1Ke4t4tU0/wC0LaTFfkmcfICuQwI6r68VBZeKbTV5ZrfTrbzZreTypVCggqMDdxzjJ/PtSSE4tG3pQuJ43utN1GQSOB5kLOM/d4B3DOB/THate0OsNbNDHNGssPzFZEIRgenIP61xZ1+405WW4s4/lkwNg6Y9D0Ucnjir9j4utNRcLM6RybgCMffHuDj/AAquXqiddjoGuhdSmG+tLOW9VjuSNsHHTj1Iqq1k4JP2W5VM7gcb14zweeD+n5VXudt89vdR/Z2liYtE84z5QPDAFexXIwQat2OqvFYql1AhTYGUxknd659FPakS4q+w6yuLnT71bnkFhh4wCquCMENgV3E99Z3mi202niOMQOkdygTHkx8gjjoAKyNKsY7wGaPatqx3Nvf5T6YOeOtP1XVW0y6lsdLtIFRI1YEj57iMjkgtwe4P064q43IlHsdDJp8LKx0+7WeTYTGHbaCccAn096+V/HFvqmm+Ir3TtQs10xhKZBZo4eOPdzuQ+hznivdtM1+20nQ2tb67eIxjKTXUGyDBP3N6lsH/AOtXz748vtP1bX5b+wnvZS5O9riTdznjaTztxjGa9/IHNV27XR89n7/cxjez7Gbub/noaNz/APPQ1QHm85alBbP3j+dfaKtfofIeyL4Zv+eh/KlDt/z0P5VSDNnPNO8yq9qT7Mt72/56H8qXcx/jP5VUMmK0NE0rUtZnMOm2rzsPvEEAL9SeBUTrqEeaTshxoym0oq7N7wJpI1bUXFxl7SJMyr5mzd6DjkivU/BMFrZ63YeRYw2VuxMceVCEkg9APX+tZnw68HXWn6PPdTy6fFLvCzt5/mMAfuqABgV2ehaGtjdLcXEiSzRZ8lEYsckdTwMdeABXwWb4xYjENw2PvMnwzw+GjGe+5xuo27ad8d9Nv72aYwXQi8n5iNrZCbfQjPOB615t8QLTPxb8QwXVvNJEtyXKY5ZccEexr13xh4is7PUreREsZ7+2dmjT7QjGI9Azc8H0X864DXdbgvLyfUtUu4Y5ZD8z4wWAzgbsfpXJRrSjGzWp2VIKTMC30EKqT3NxJZW/JW0ifbj0BI59P1qa30vTZJ5BHYPKzLkvMSx3evOT70t/q+lW0QuCrSxxrku46fQk9fwrEi8dCSRF0/T7yXe21xny1j98he/1o5py1JtGJt/2PHGcfZlCk/LHjCkHpx68VHLp5k27oFIAO0en0FVZfFsa5lurZogSpJUlsduMDj8azL3xxaIGaG4vflUM77AVX0OCucduD+VRaoykonRPp9xLho/3a44XaTRXFN40tGYs8sj7jkMEU5Hr0oo5Jj93seyhrS9tJLS9kHmDOyeNtsqnGPowxxj0rG8U+DLySFmjlg1Oy3IZHWIiQAD2+XH3Sc85FVdTkZyHhWZFUDGxRnPY5PX6e1T+HNenstSQSasyjJKicFlJ9Ae/fg1xpNK6O262exxGs+C7nyLiTSrP7bNM2GViNyZ5JOePTGMYqpoPhCb7DL9qt2lYOQvljIUkMBg5HIOPbpmvbrrQ/wC0t994f1E2lzJ881o8atG7HklCemfSuNhuPE2maibe40BdTVJWJ+zExuvpuByPX1+tdEKzasQ6Mb3PK7/Sde0UpNdxTwRo6MsjNlS46cj6Vq+DIl1Y6nYanqkdnDeQhVubgsUWRXDqPxwRx616RcLBqVhNDqGi3MipIJEgnA9BwCPx6Cq003g+eOK3vIbSzQMzRmSDYqMOMcDB61q6qkrW1J9hyO99PM3fHeh32l/De+kWArLBbGFlXBHllVUkY6Zrh/AE89h/ZskMf2ddm2SVHwCd2cHucqB+le6/Dpr7W9Nis4bmx1az8ko7RTgEexGBkYPp/OotZ+Hs1nK99Y2Nv5Sne1uQoZDjaSvycjGD9RXNFNRaZ1OalNSuczf2JvoXkMMzO6eXJtIVsjnv04P4Vw+p+HPEcNwx0zU3uLTzE35HzxjOCG+vX047V67J/ZqIs1xNHFcQurOxZV6DksM9x+orbi8N2N5fWt5pmRHd5Yy7cxlMdc/TjNTDmiOqotnhXhJtd/4SqTR7q3uoY5opHXYTkOqfKU7A7gOPc169oHhV9ZWzvbtTawplp5VOCxB6Y6euRjufSur07wjY6ZqLXUs3lxsP3cZfG446hT7Y71qveQ6dZNqd9PElvAjb9oO1EPGSAee2eta8t2m0YOooxaTuc/cXk9lYyfZYreK1hk+S3EWGCDIEmepyD07V5N4/+J15apLptmqPe5wZJolb7Nxg+WfU/kKb45+JlrqNjqOn6FZ3sk0zlVukO0Kueq7cn+XWvJnstQcl2s7piTkkxMc/pXs5fl3tHzVtF2PAzDM7R9nQ37j57qS6JZ7qbc3LLJIWXPXj8fX86iMcgH3SR6ryP0qKWGaIfvYZI/8AeQimx7mcLHksTgBepr6qjGFONobHy1RynK8tx5bmjdV68gmspvs9xOizKoZlY7tpP8Pfn2qukybj5kkQHtCDmrVa6uiXSs7MhyaN1SNdL/DEn1KL/hVm21O1jUebpUErqPlIbbk/7XB4+mKqVRpXsEaabs3YbpMdvNMpkCSxhiHHnCPp1AY8E+wr0z4ZfEi18NXt5eXF1a22mXatB/ZqxqrxhfuuMf8ALTA5PevK9b0m81LXUjS007TxKoZD5wWJeMnLHqeevrXTeIfhU+nfD6LxImt295M86BjGwWBFOf4m5Y5AGRjrXyeMxkq8rSlbyPrcJgoUIXjG77n0LovifSdcgiNleeUswICvt8zGenPIrh/jZ40uPBsFtpukxLbNfK3zlcsy8ZO7rkk/zrxbQY9H0vUYxqWrSXFy6bkFkrSBO+M8cj2rtvFfj7SdQtdJtrzJtYFBilnhYyHj72cHPB6DFea5K97XPQSfKYml6fdTPDNMLlgykSIhUJk+rH860hoMMzxPeSJsHITK8Y6HJ79qzNT8Q6fPEYbe/aCQDdHIqEbhjkDjg/WsiOw1Se5Et1q88tsc8MMBj1xnp+NR7z1egabbnU3UNohHlW8Uirxszkof1GKqW2n297OUZ1tm6hm56+gB54OfwqjcWWqWelfaNMsI23HCMJAmSAe+frXMW8GtvdC6uLNXY/fiDjIyevc0RjpuVbXY09R0e2WYwX175gYHaOVyfbJ9P5VjXHh2xt3iaPUWgTHz74QVKnsSeldQJbhLYQ3NhPEwTdGJFyAB23DjPsa5i4vtZxJAtrZKY26CBvnU9GxjAq02waS3IJ/CscRVVvLQ5UHIjJB9+tFQQ6x4gXf/AMSm0T5jkB5F/QNiineS6k3h3PZfOS4gWBrc+W68MuCoJ7jt+IrIlglEht53cShcDdGpDDsc4w1WPDt1pLwTJZBRgfvbYMCyE5JIzyRn3q/d21jewKsTFN4DLMzH5SP4tvb0NebezPQ5boZ4Z17VLW6a1mhV9hBiZB/rBzjpnB9q9Ahhj8RQZb91qe07SCVL46qcen9a8nt3nhn+zzRlZkz8qoDHn165AOOorV0aDWrPVv8AQr6OO3lCsqkM23By3OCDn0oktbijKx181ylsrRXSTLNGShjbnGO4OOenrTdRTRrqzjNxa2t3Gw3KkyLuY+x59q71baHUrKC31C3tndogXaMfKSRyf1qOHwxaXQtdFlIt9txujuQgcqWGNvzHHPAByOmKqmk5K5c5PlOK+HDWGleP7S40vTEsrZ4JEkKFgCCM88dsHpxXtl79nIsbxZWkiKN5m3PGV55OeKs6F8OvC2lzxzXmuG6uI843ToijPGNuavCbSptUNnaXe+Hb+6WE4KYHKsRz7jn2+vdOKlG2xwxnyyvucRq/hWXVIoJpDEGiLANKu1WGCBy3HQitTw1pOqSaRMo1zQ7XT7VyrtDOZXiZTllJOAvcYJ4zWt4huLXRdJvNYe3G20heRmYZY4GQMnnrXytoepXN5dX9xdJ9ouGuEvpI2XcJgJAXUj3Bb8qUKEUmxzrynofQ8Vrc6oy3Wm2UN1GQVF7d35Ky8DkrHktyMcsOnFUr7Q/E0cLx22vafp6k7ilppgI795Cx9P1rT+Dm+28N3mizhnfTbyT7O0nJktnYvE/uCM8+1dJqcIDvuIIYHC/hxWqjHsY3bPBfFGl+NbGKSSy8TXU6r/yzjURHHtt/D9a8/fxV4m+Xd4g1Ydcj7W/+NfQWvwx/ZJRLGoUrznpXzfqm03kvlj5fOcjt3ruoNSWqMKqa2Zox+LPEigf8Tu7cdxIwcf8AjwNTJ4svBOHurHSL1l/jlsUV/wDvuPa361hKDsU4P3RzTVdWlbKkAZNbcsb7GWptRp4Iv5w+o6He6dk5eSwujIn/AHxJyPwY1Pq/w7sdSs/tngvUk1ERqTNbcmZQO+zAf9CPeufIU/e+XNPtpJrWdJoZXilQhkkRirKexBHINWqtWLvGTMZYajNWlFfIwRpbLM0VzeW9qynDCUOCPqNvFbeiaH4YkfGqeI/LKsN3lR5RV45LZJzjPAGfpXo/hW3j+J8x0TW7MT6mqfudStyFusf7a8CUDAyeG+tZ3xf+FkfgK3srj7BqDxygx3VzbktGGGMP9CCeDyMUYnMZ8lotp/Ixw+WQU3zpOPzPNvHeoWOrrA2i6X9htYEMEIVtzTA9Hb/aOKhPiDWda8I2nhb7eY2013eG3ZtqzKf4SO5BHGemTU1raaRIWWzkVjn5jggkeuD61t+E/hHrHie/gubP91aSN8shjJzjOSB3HBryI1oqT5j2p0WoJx2PLvMvo7wFomiuoG3BXGCK6XSdJ17VpIL7UY7lNPRyFDMV+YjtxxkfnXu3xp8OeFNB+F9r/a1rMJbKRIbSaFVWYtk9Seq7QxwenFeI23xKFnZmyt7FfKeMRvJON7yHcCSe2cdOOKU22rxRKj/MzW03R1tH2W8ZYhcbtqs5GB68CulsIpIbqAXMMLRqM4cqTnnGf/11wuveMfEkelxxO0ispYmdYQv+7hlGMDPBFYqa9dXGnC3upWdtwfzGHQggjBHOTzWHJKS1Lg4xPVZbiwvpjbyWMTxgBZHfchiHUYAyCM+lc1rGk6tCrtosFldeRzCEfkjPI64JxjvWLoHiS5PigaXFIJIGBZVIyWdEyvJ7kiptc8RaxY+TqenXK6cGmZZUkjwUPPysh4YHqOPyoimnymrcbXJdM8S3DTCz12zntj90HYxVmPX+Q/WpdR0uznnW8gVSrjaFaTlRnoPbj9K2m+J2qeKfB8OgazdWSWcBXyHFqqNHJyBll4IPOOAR61iG3vYmNpcoJom5SdFCuufm2sMHsOvBobSb6EN3WpjS6UqTybmgyxzyu49AOufaird1ps7yB4xA6EAje5BA9OlFVePcxcF2O2S3spHlkMKyPkEuPlKEdMHOR9e9aURtpAkhlgniGT8ynJz05H+FctpGsRXkQuoY/KuCgLgYYYHt1x/KthLlkijvPsxij3bZEOMg46jnkEV5zTR6qSNW40eK/hIsrkRyA7k2fKUGffPXP5Vk2WqTWJe1eE+dDhbiKNwGi46qTgEe49a0fOkktfMt90bdVlBGQuOo/wDrinC3N/ClzIj3EiD55VjAyMcqVPIGfbjPFJMbh2Oq8K+KVWJbW42x5JVROM9uzAnn2rtYtWjvLcKmBJGPlkLduvevFtWhu9PwzWlsGjxJFMRhXTIznrz7Y71u6P4la1uPLuLNpn3Ah0lABBPB4H0GPU9K0ik1cdujPToxZ/YisiQS3JLOuAARgdDz82K2PD+pW0F0rwyRJLgFlbrjp0BrxnWdPn8Sy2uteH9fS0Nsxa7tLibyhIAOXXBx0znp615VrOoana69MH1Z5pLe5do5o5t43ZHIPccCtYR5vkYVPc6H2x4w0efxd4E1Wz0/MzXNuWt8HaGkU5C5+oxXylCNW8I+M449RtntZreUwXKF9rqrDDAEdDgnBr6R+E/i+Cfwho/2JxInkgHc+4q4++G9Dk965T9oP4a2fiGJfEmizSy6zdXCefE0oWIqcLu+bG3b8vTrnpXZRrRcbM5KlKUZaGBc+L4PBOv6VcaJpD3UN1bLFcXctw8kl5FH8qBsfKrdO2QRgivb9O1ax8QaNZ6laZiaWIO0EhG+PtgivB/DcWraLFY6BrvjKCa0iMoj0yByvlybN2ZeAW9MZ710/jK0+x6U+qWDQW62y8eXOU527kYY7EZ9fpUVJuKVtR06ak3fQ6Tx7MbXRry4G0GGGRvm6cDNfMEspLbnOSSScfSvcvizq0rfDOG6ucRz6kkeFVsg7hkkEdRxXz9LN+7B3Hqa9HC+8uZHJXfK7M0xIPLPIxkfoKjjkGwc8cDNUxM2GLEbcHNAu4okQFlHUnNdUkzGMkXm2tIOabPKijkgHOAf5Uzw5MNR1KOP7LPJHIG2iE/McD6H09KW/SfzJP7H0O9mKE+bcuS5jHcqcBUOO+M+9Z86TsXurmWNW1Cw1uC7026ntLi2kBglicqyMOWcEenA9812On/FTx8+pm+v/El3qav8slteYkt5E7qYsbcfQA+hrziTda3H2Xc8iY+VmHKLnoffPJrWhZVG4Y2gDpTkosiPNc9EvfDvg/xsP7Q8OXMPhbxGPmfTZ5P9GuMcnyXPQn+63P1r0/8AZm+IV2ml3+k6jpcq2tjEZv7R8oKkLc5Q9PlwOMflXzvqUk2loJPJS5v5kAs7ZQJHDt3MeCcj+orpPAfizxFo/g27sV1KWXUbu6Hmo2HNqi5yMEjDszHPoFHrXnTnBXZ1xUpNJGj8b/GVx8RdWi0/w3atqGnQs0jzvCwSV+hOSOABnHrzXFeHPCts139obSFn2DLfvlcc46KcEYPPJrq2nmtbdGGtajZQwqq+XEoCR/UKD3OKo/ZvF9mq3em+IojCodpILuXKxse4JGO9czqOXkbqnZ3epFqPhhr6zkhb+0ihlLq6RiRFYnOBtJ7YGK5RfDurWObVpkVCF2blZd4Vs55XjrivTtGufFF0nnSWWmJI6qGjhlVQ7dd/HGD/AC47VcZdVRDcGzR5i25oVn5ORyFJ4B/Ks1UcdDV01LU+e783mk61/aChYrlXaRXRwSOeOh4rutUYfETwpJPDD9m1O3OQucrLx0Jx7fgcDvXWataW+pqYL7RQsgJJd4QQ5B6Mex5ritTtdPe+aH7NNpdzb7Xj8iFwsy5+bhe3A59qtzUrPqjNRcbrocQNBvLQ/wCkP9lEUoMit99f7px0Irpjr02nSWzalMZoWtkHmJw8hBGCeegXA+nrXfpol7q8UULPDKLhTHJkFmUkfK+Mcg+vavKPFGnvc6jsErTRwJ5MT4+9jIzinCXtdwnDkR3U1u92/wBq0147i2lG5HU5H0/SisHw5Dq+k6aLKHVraEKxYo2MgkA9xkUVk3Z2C8epheF9ZtY5beWF5USPcjDf8yAjGT2IFeh6Xqk1xbJazOIWdSEkVQ67j0Pt9OvNeBwvJBL8m5WxhgeK73R9YvJPDlvMkR86C6eMSKOW3KCAcdxg1Vals0a0atr3PT7eaaxhSR9kILDMbu20SHupH8Lc4rWstZaSVvsckB3jeAVZWB7DPcdeKwLNbrVfDomaB3edThky2XHIOfz6VlaX/alra6hFJbXLFWiVgMkrtHOfTqD+tcaV79zsbs12PTrLWotWt7mwuLbK42yISrbSR1XPPYeua5vxBpEpvzqthdBbeRBHKC4BZ1YqeCBjn2rG8P3VwmopeSm4PyJG8TRkyRLjtnqK9W0SzHiLSbi3l0+3N0mf9a5WOVv9oZ4zkEY/nUu8JaFRlGULnGeELex/sXULi7t7a62Sbk3JlclGUkjPXkDJryqztGmvlsZJo4Ssm12Lggc9j0NfRw+HUV7ov9n7Z7G4dWaS2jnO0s2ckE8t14B6eleU+KPg74n01pJNNaHULdBkq3ySr6/L0P4c+1ddFpXbe5x15c1tNj134cvo2h+HodLjuvJcyhhKAWO9vlDn0zgcdK9H0bxLdaj4ameaNLj7MzJIXjGSBwGHcc4rwH4fWsen6TZzX6tFesojVLhgHLBtwC8ZxwRjmur8J+LNdtZtRt9N8OjVI5V3TyMrDYrfMVXp6E/hWcPdk7suo+aKsjptYsdP8VW+vXa+Zp7xmOcK8QZknx8zDd1Do20gkjAHpXPPY2epeAzZafFOdRV0mgiZSAHQ4LjoD8pfB6EgetVU+Kei28ep2+qWSLO8aKkqzMWjABwApzuI7HPsa8w8XfETVL92tdBnn0nS1BVY4W2SMO+WHIB4+UHHFdV+a3KcFWrCknzPU6z41eIP+KTs9NTUI7m6trgPDZjaAsRDDqowOmcf7XFeE3viS+gIWfTdgz1LH+dbjyPMjSTO0jv1Zjkn8apkK2VdQw7gjIrppVZU1ZM8qpilOd3HQ2/A1teeMLG7XTkRr+NvltBJhyuMl8ngqOmBz0rrvDvhq6jsbuSS383yEV7pGALQq33Sf9kjHPvXIfAvxBpngv4p21xrUZfT5WCOQnKqTyR+GQR3Fel/tO+BNF8I3NvrPh/U0kstbBaO0iBwkaqCGL7iWyW44HFdlDFVIzUtzolSpzgeZaGkdn4we7i1p9OsbCcyxTQkGRD1AjXI3HI9cD1r33wjpmi+PLi51fX/ABHctIs4Nyu1YA7N/CgYttOR0FfJyMXfuSpBHrmvU/A0eueJhPZW0UQSSVZZsyAZ25xwBk8nt6CvPxMpVJ3vZHdh+WELdTqfjB8G9S8Lz3viDQLpr2wWQyfZpATPFF33f3gD1PHHPrXneli3l02aQS/Z5XAUOybgrE8bF6sTjH+FfSvhrSfEWl2CzXN7qKwyQLCRFE3lBhwWbzO5HH4e9NXwvosKza9ptnaX3iCJSln9sKJHGw5G1V4Xnq3J9xSjipyXs195MqKvzJHkfjSaH4a+EodF0W4jufFczLNql8EUyWkeOIB129eR16+1cf4e1JY7qAeZZYu0EjJ5JXa+Ru5BwCefyqj4l0zxpbazql14i0S9ea7la4uZki3x5J5O5crj8aqWFjpGo6dFGLqW2vYHLKkmFVwcfLn1HocUVYKw6ctdDvLi9uLe823OjSmNAN3lPIHC5+9jGCBx0zipLXVrMpcWyrqryhjIAV8xWDc4AIPGO2K4aefxJp91bRQ6vBMxceUsT71A79OQRyMdea9G0DUNXuLU7o7IQLHuQIHDbsjJZTz2P51yyXKjqhLnYth4o8NtbQxA2iXA4dGtAhB46cDqevTtWvfajp0WjT39pLbyzRKWaFBtJwcjI5x6Vmf8fqJvtLPUnicPIjbfMfkkqON3Hriu2+Hmm6H4knl0HVbW50+xmiZpJEkKMoX7oDleh5GPSog4uaTLlzKLZ5ve+Ire60ldQht3VxMkU0O/Jy2ece3OKkttShiMSXwxbxt5kUm8YjIPqDj1FeneKfhn8MbfT3tbO410zRncsxuVKg/7uzmvMr7Sfh7pn+iXE3iO6dMrxA0agE85LYAGe9bTppGMajerNV9SihvI76G6jjQ9SOS3btwMZriNR+HHiy333VtLYXybjtEMxR8HoQGwD+BrtotX8P6fpt1faTo9o2zCzNdXJLAYHLBVPHTpWVq3iXxlGQbOz0WytX+cz26CTA/4Gev1ArOnJxejHV97dHOW2mX90Hk1DTdbhulby5BEjBSVAXPTnIA55oro4b/WJVMlz4iv5iWOx4J0RSvbgDANFU2m/wCv8yFHyOR8SaBpesW9ubhBBg4VoEG+TA4BbsKdbeF9Bh8PS2cdvdCdmVjJvLlSPoMDBzz6VsxbobYRMqMSM5U7sA81JcQWsNskc2Ilt5I5Cm8pwSc59Rzn8q5qNV/Dc7q9KNuZHTeBW0vSIdPWT7UbeSDZIWU7WcAjn5QBwOuM9K7DV/C+h6tD9tsFWAkYO+Tl+OACPxHJrzv/AEKSU2eny/Z7df8AVvsG0rzkDJ+vUV3XhOXzLZ1juyPJYqYg4K9jkL+Pr19ackn0IhPzMTSvD9jptxLHevNFJFmVUQlgAO3HOSOa63wvPp8LztZ3jXNoZRFcBfmeBwThicZ74J5FQ6hp6yQb22qsLbtzDI5BJJ9M5PFcvpELeHtVa4jneBbpT91yAT33AH37D0qU18zR7XWx61LbQ6tbS299JJBA7EidJNrJgcbWHTpnjpVldPuIbCK3S/mmliG1JZQH80AdCeufrXF+AtYm1rUkiktxbWsUzssokLJPJ0ween0+ldPq2vto8ck8ebiGNRuij+Yxn1AHY+laxkuphK/Q4bxdp2qwC51G9WztbeBBJO3lblwuCSpyeM9jjrXlniL4g3t1MY9Daayj2/POTiRz6gfwcfU+9fQeq+K9IPha/vWtrjUIbeMfb7aO3L4BGSpB7DnJPAxXyHdzRtcyvDH5cbOSiZztUngVvSgpHm42tOGidrji+0nuT396WPG3B6VXByc08NxXXGnc8WUiw8g24Wq/OaTNKK19kZ8zKWuWrXFpujX97H8yHOCK67Rxr3jnwxp62Gg3F9c6XEba5mtYmkdlLFk3qvp8wB9MDsK56XLRsqnBIwD1xVz4T/E3xL8MNZubnQZ40Fy8a3KSRBhLGj5KjPTPTI5q4v2PvI7sK/aRcWdTH8EPiJL4V1DxPDowS1tRukhkk23IC8t+6+8MDnnBxyM155HLqen3qS291JFIWBHluRwT04/lX1nfa9r/AMO/FNn8SvDtxf8AiXwX4sRbm5tZHaWaElR3PdRwD6DB6Zr5K8W6qupeIdRu4U8qCad5Il7hSxIBx9a56j5pXR6dPRG1J8SfEt1afZLrUZbiCNmkCNI21jjAyn3T19K2bDx7dQ21sIo7WVA0skoIy2cYAwcdDk/Q15SSoZE+YMeG/Otq5cQJHD9nELGFN+QMjgZPHqahwWhpGbO/0b4xaxp1/C8fmQ26vh4UbKSKfUNnHPp1/Wu9m+Lul6tbia38N6KZSSjjUmUMxUZ7J06Y+bqa+dLmZGtdvfPB966S00W4/wCEUN5dQvtiDy5ZGG1WGFYEe64weOamaSHG8md7/wALI8C6p5UevfDzT4AG+/YytCyn1GP8a6rw/ofw+1SxS/0bxFrdtay7kWF5gNjDryQMnnjk1823QGA2CFycEHrW/wCG4bmFILh9ZWy0+f5WmVDJsY5GCn1HWicVYUHqfUVjF4YtL2JrYPc35UtEZror5hHJwvTPtU9x4qhe4+zLcbQGCnylwoJ7E/8A1+1eDWt9qFhqVmiatpzW6SGA3VtwwYtwG5+XPbPuKsQ+JNZsNUutDvpolnilXy5Zso/zfMRz1WuSzXwnTzLqj1zSPEAgvhZ3OJ4LiQkMw/1Qx2I6jI6/4Vs6nbwXEPkssNxbt2JBG09QQfw7V4tr+paxNZMy6VDqCAB47mK6+ZmB+7g9/vZHXin6B448QR/aNPk0ma8iQLJHE8ilzC38IIxuKnoR+NZuLepSetjt8aBZ3clpPpVsGZSrssYGF5HXHOPT0NZZ0dbEldOdDbuoxDIc4A4HPQ/XFcvqGva54j0xNU0Xw8ZZopDDMImO/pwxX05P5VteFLTXpdPhbWbaa1fGVR5BuJPJ47DtipbaW5Sak7WLX9n6fP8AvBdXducAMirwCOvSitObRJpSsnnwxEqMrs34P1zRTUlbchwd9hEa0lRvKtYFkAACnAQ/lz0rM8QaPY6ta+SwlV4zlHiQM68dBngjnp9DUemySRKDuHl545BrYTyZlVhlJccKTjI9x+IrhU3FnpzpKcbI4rVPCmvQWUn2G8N6vlLtViEKsp4A/Q9vxpnh7xPrGjay9rdefFuUPtwQ+WPBBbOB1FdhfXb6fJ9pjgmZ3bdKUG7eQODjvx9e1Zs0vg3UbyT+0NPnhnkjRA8U8keW6gkE+vZa64VLrXU8+VFRlpudno/igTW/mLdtKZJPKk8yEKRkYz16Z71bv4bPWrUo1qiky7Wy3lk88Y45zj9e9eeazp3g/Sb23jZNVtZGbjybxn24/iwU+YA+9U7nxxe2ImRXlvgYxskWFkAXsfX35o5HL4S+ZRfvHsC2q6LEp0+JHt5WQrGzbQhOAT9VGT/+quqiurC5tF+1Wc7RTHZvjjLndnptGc55/lXC6D4ij8TeHY4/3dv5sW1/Mwztgdhnscd815b4n1+PQbyW3tfE1xcXVrcIywywfcIJyMqQSQeppUoO/KFWUUuZs9P/AGgrTw/o2hiaTwzMs13mP7VaymAgkZHmDv8AQqe9fNhPNdT8TPHVx4w1KEDH2K1X9wTAqOzEDczYyeT0Ga5INmvVoR5Y6nz+Nmqk9CUGnZqGnKa6k7Hm8rJh9aWtPwho8evazHpkmpQ2DS8RyTIzKWz045Few618EtN0fTbKOW41i8vruRYhNAiLAhPVn3DgAe/NRLERhubU8JUqK6R4YK9x/Zp8F6Pq2nah4i1bTLS8ZblbazadAwTapaRgDx/Egri/iX4X8PeF9FWPSb291XU0J+0SLDm3AGfuuBj07muf1X4lakfA2m+DNBjfStJtbcrdeW/728kY7pHdh0UseFHbGc0+b20dNjpw9D2NTml0O/8A2m/ifb3ccXgbwndq2mwjN7cW5IWVs/6oHoVHU44J+lfO8k/lzq20S8cj1zV6KOe7uPKt4ZJZSuAgBPFdTpXgqG2mt5tXxM0rbdqSYSM+5HfPbj8aynKEEd8FKbucLbu/29ZIrdn+YFEA3ZPpxWhqWpzXsUEMw/1I2Lxgrz06fzr3fQIdN0mM/uIVuPLxK0SbUO5RjafTn86h0/wn4Vmvv7QewinuHK745s7ASP7vQcVz/WFe7idLoSWiZ8/3cJMOcAAEZ5z+ddt4S8WW8dhHpN0ha1lje3ny7EbWBwcd8E5Ar1PUfhb4d1TUJ7q4eezWVVSOKArGqnHpgjk9s+tY9l8NdB0e/mVJ5p5IwWQkncQR1AAx0PPepniISQ4UakGeFXeUeRFYvGGIAPH41asXkghQrN+5wWdCvQ84BHevoTTvAPgXVJpU1CwlaZ8MkouGXJHGCB0Gf1reg+FHgiyAtx4dFznDGaSWRyTnhQcj+WPWlLFK2wlQktT5lnupNKv7y2gkjnikCBXUnA6EEeh6g/U120muafqSPFqTNNPIEUumePlBXjucjOfqOK9i1T4WeBbkRKfDzRyM45tpWX88n/OaW1+GvgOwkjnfTdsqMHQC4dmBz0PP6VjKqmti4waZ574fsb97BjoC286SASGPcCVJ+YYJOQpz0PI6V3XhnQb6O0X7UYTJG7EyBMSBCc7f0rpktdP01mXSNHiswxw2NqL9cCsrVQzOn2+8kTa25Y0OxCR+rDp+dYVLtXaNI6dRsEVnpkU62lnyTvk2nJbJPXnrUFzexsUmUPOsoLIYF3rwOmRkf41FcmG5JhhBBXOWXIUZGDu9fpVHVNTsdGskt40VVA/dwxqAD64HQDJ606dFzV3oiJz5dLl1752IYw5yAf8AOaK89vfE+r/apMyR2/zHCeWG49c96K3VKmY+3Zv2/AC9t238KbqFxNDeRRxyFVMm3Htz/hRRXmLc9mbajoaEUEU9ravKgYt5ZPbJLYP6UalZWst7qEUkCOioMAjp82KKKuLMJbL0X5HP6np9tJAPM85/LiZU3TucDnjrXIz2Nt/bES7Xw8AZsSMMnj3oorppylbc45rVHt187aH8Nr+90pja3ESb0deSGPBPOcn6180zyyTTNNM7SSOxZmY5LE9SaKK68Jszmx7fOhUPFWBRRXajy57kiVIAKKKfQzse4/B7wp4fu9Q8GXdzpqSzXMztMWd8OVyVyM44IHave/iPLKlr5aSOirbh12sQQxIyciiivOm2+Y9jDxSjt/VjxH9rfVb/AE7SNC8PWE4tNKuYTJPbQoqLIy4wTgZNfNUn3GHvRRXp0P4KOap8Z6zptpb6f4WDWcKws2wMy9WB65PfqasaDaW+oRaW15EJiYud3fDEAn1PvRRXlVG+VvzPTSVl6L8yeOaX7TcfOcRT7Ix2UDoAKb4Vu7i8kuftMpkKXgRSQMgEDIzRRTXws0l8SOoeWQW+3e20PIoGe2QP5GrCQxxzxXMa7JtjjepweF46fzoorB7G32jOgdnczscyK0ZDY/2mP9BXo+ksz2BiLEI8W0hTjgg+lFFRUexnHZlK/JhlitIyVgVwgXrxjpnrS2ACXMzqAHSMlWxyDj1oopQd6quKXwsqlVa1jkYBnedlYnnIA4qrOB9qaLaNgONpHH3QaKK9GLbrtdDkfwmfegKQqgBfQcV53r7s2vX0jMd0UgijOfurjoPzooor7GRnwwQsGLRIx3HkjNFFFcTbHZH/2Q=="/>
          <p:cNvSpPr>
            <a:spLocks noChangeAspect="1" noChangeArrowheads="1"/>
          </p:cNvSpPr>
          <p:nvPr/>
        </p:nvSpPr>
        <p:spPr bwMode="auto">
          <a:xfrm>
            <a:off x="1736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C:\Users\q0hectes\Desktop\WMIST Webinar Water Quality in HEC-ResSim and CWMS\images\02-br6-mehr-dam 90.jpg">
            <a:extLst>
              <a:ext uri="{FF2B5EF4-FFF2-40B4-BE49-F238E27FC236}">
                <a16:creationId xmlns:a16="http://schemas.microsoft.com/office/drawing/2014/main" id="{FBC5D114-B337-4A45-B6E6-84E5DDB38B90}"/>
              </a:ext>
            </a:extLst>
          </p:cNvPr>
          <p:cNvPicPr>
            <a:picLocks noChangeAspect="1" noChangeArrowheads="1"/>
          </p:cNvPicPr>
          <p:nvPr/>
        </p:nvPicPr>
        <p:blipFill>
          <a:blip r:embed="rId3" cstate="print"/>
          <a:stretch>
            <a:fillRect/>
          </a:stretch>
        </p:blipFill>
        <p:spPr bwMode="auto">
          <a:xfrm>
            <a:off x="8084879" y="3812067"/>
            <a:ext cx="3973713" cy="2980286"/>
          </a:xfrm>
          <a:prstGeom prst="rect">
            <a:avLst/>
          </a:prstGeom>
          <a:noFill/>
        </p:spPr>
      </p:pic>
      <p:pic>
        <p:nvPicPr>
          <p:cNvPr id="13" name="Picture 12" descr="C:\Users\q0hectes\Desktop\WMIST Webinar Water Quality in HEC-ResSim and CWMS\images\RooseveltDam.jpg">
            <a:extLst>
              <a:ext uri="{FF2B5EF4-FFF2-40B4-BE49-F238E27FC236}">
                <a16:creationId xmlns:a16="http://schemas.microsoft.com/office/drawing/2014/main" id="{199ACB56-6F38-3644-ABB5-93F01F0B0009}"/>
              </a:ext>
            </a:extLst>
          </p:cNvPr>
          <p:cNvPicPr>
            <a:picLocks noChangeAspect="1" noChangeArrowheads="1"/>
          </p:cNvPicPr>
          <p:nvPr/>
        </p:nvPicPr>
        <p:blipFill>
          <a:blip r:embed="rId4" cstate="print"/>
          <a:stretch>
            <a:fillRect/>
          </a:stretch>
        </p:blipFill>
        <p:spPr bwMode="auto">
          <a:xfrm>
            <a:off x="5381181" y="1252071"/>
            <a:ext cx="3973714" cy="3178971"/>
          </a:xfrm>
          <a:prstGeom prst="rect">
            <a:avLst/>
          </a:prstGeom>
          <a:noFill/>
          <a:ln>
            <a:noFill/>
          </a:ln>
          <a:scene3d>
            <a:camera prst="orthographicFront"/>
            <a:lightRig rig="threePt" dir="t"/>
          </a:scene3d>
          <a:sp3d>
            <a:bevelB w="165100" prst="coolSlant"/>
          </a:sp3d>
        </p:spPr>
      </p:pic>
      <p:sp>
        <p:nvSpPr>
          <p:cNvPr id="15" name="TextBox 14">
            <a:extLst>
              <a:ext uri="{FF2B5EF4-FFF2-40B4-BE49-F238E27FC236}">
                <a16:creationId xmlns:a16="http://schemas.microsoft.com/office/drawing/2014/main" id="{1CC201E6-7C97-9F40-8F86-2BE148F71AC7}"/>
              </a:ext>
            </a:extLst>
          </p:cNvPr>
          <p:cNvSpPr txBox="1"/>
          <p:nvPr/>
        </p:nvSpPr>
        <p:spPr>
          <a:xfrm>
            <a:off x="9556680" y="1256438"/>
            <a:ext cx="1715912" cy="584775"/>
          </a:xfrm>
          <a:prstGeom prst="rect">
            <a:avLst/>
          </a:prstGeom>
          <a:noFill/>
        </p:spPr>
        <p:txBody>
          <a:bodyPr wrap="square" rtlCol="0">
            <a:spAutoFit/>
          </a:bodyPr>
          <a:lstStyle/>
          <a:p>
            <a:pPr algn="ctr"/>
            <a:r>
              <a:rPr lang="en-US" sz="1600" dirty="0"/>
              <a:t>Flows influence water quality</a:t>
            </a:r>
          </a:p>
        </p:txBody>
      </p:sp>
      <p:sp>
        <p:nvSpPr>
          <p:cNvPr id="20" name="TextBox 19">
            <a:extLst>
              <a:ext uri="{FF2B5EF4-FFF2-40B4-BE49-F238E27FC236}">
                <a16:creationId xmlns:a16="http://schemas.microsoft.com/office/drawing/2014/main" id="{1034B1EF-54FB-0F4D-9795-4C47BB0F187B}"/>
              </a:ext>
            </a:extLst>
          </p:cNvPr>
          <p:cNvSpPr txBox="1"/>
          <p:nvPr/>
        </p:nvSpPr>
        <p:spPr>
          <a:xfrm>
            <a:off x="9672392" y="3789808"/>
            <a:ext cx="1600200" cy="584775"/>
          </a:xfrm>
          <a:prstGeom prst="rect">
            <a:avLst/>
          </a:prstGeom>
          <a:noFill/>
        </p:spPr>
        <p:txBody>
          <a:bodyPr wrap="square" rtlCol="0">
            <a:spAutoFit/>
          </a:bodyPr>
          <a:lstStyle/>
          <a:p>
            <a:pPr algn="ctr"/>
            <a:r>
              <a:rPr lang="en-US" sz="1600" dirty="0"/>
              <a:t>Water quality influences flows</a:t>
            </a:r>
          </a:p>
        </p:txBody>
      </p:sp>
      <p:sp>
        <p:nvSpPr>
          <p:cNvPr id="21" name="Down Arrow 20">
            <a:extLst>
              <a:ext uri="{FF2B5EF4-FFF2-40B4-BE49-F238E27FC236}">
                <a16:creationId xmlns:a16="http://schemas.microsoft.com/office/drawing/2014/main" id="{171E4F0B-5708-1148-85AA-3B04EA918B3C}"/>
              </a:ext>
            </a:extLst>
          </p:cNvPr>
          <p:cNvSpPr/>
          <p:nvPr/>
        </p:nvSpPr>
        <p:spPr>
          <a:xfrm>
            <a:off x="10071736" y="1971873"/>
            <a:ext cx="685800" cy="1604727"/>
          </a:xfrm>
          <a:prstGeom prst="downArrow">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731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Meteorological Dataset Editor</a:t>
            </a:r>
            <a:endParaRPr lang="en-US" sz="2000" dirty="0">
              <a:solidFill>
                <a:srgbClr val="00CCFF"/>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232018" y="1334013"/>
            <a:ext cx="6321182" cy="5371587"/>
          </a:xfrm>
          <a:prstGeom prst="rect">
            <a:avLst/>
          </a:prstGeom>
        </p:spPr>
      </p:pic>
      <p:pic>
        <p:nvPicPr>
          <p:cNvPr id="6" name="Picture 5"/>
          <p:cNvPicPr/>
          <p:nvPr/>
        </p:nvPicPr>
        <p:blipFill>
          <a:blip r:embed="rId3"/>
          <a:stretch>
            <a:fillRect/>
          </a:stretch>
        </p:blipFill>
        <p:spPr>
          <a:xfrm>
            <a:off x="533400" y="937340"/>
            <a:ext cx="6237274" cy="2872660"/>
          </a:xfrm>
          <a:prstGeom prst="rect">
            <a:avLst/>
          </a:prstGeom>
          <a:ln>
            <a:solidFill>
              <a:schemeClr val="accent1"/>
            </a:solidFill>
          </a:ln>
        </p:spPr>
      </p:pic>
      <p:pic>
        <p:nvPicPr>
          <p:cNvPr id="8" name="Picture 7"/>
          <p:cNvPicPr/>
          <p:nvPr/>
        </p:nvPicPr>
        <p:blipFill>
          <a:blip r:embed="rId4"/>
          <a:stretch>
            <a:fillRect/>
          </a:stretch>
        </p:blipFill>
        <p:spPr>
          <a:xfrm>
            <a:off x="5562600" y="1052771"/>
            <a:ext cx="6331348" cy="2909629"/>
          </a:xfrm>
          <a:prstGeom prst="rect">
            <a:avLst/>
          </a:prstGeom>
          <a:ln>
            <a:solidFill>
              <a:schemeClr val="accent1"/>
            </a:solidFill>
          </a:ln>
        </p:spPr>
      </p:pic>
      <p:pic>
        <p:nvPicPr>
          <p:cNvPr id="9" name="Picture 8"/>
          <p:cNvPicPr/>
          <p:nvPr/>
        </p:nvPicPr>
        <p:blipFill>
          <a:blip r:embed="rId5"/>
          <a:stretch>
            <a:fillRect/>
          </a:stretch>
        </p:blipFill>
        <p:spPr>
          <a:xfrm>
            <a:off x="5715000" y="3962400"/>
            <a:ext cx="6224442" cy="2667000"/>
          </a:xfrm>
          <a:prstGeom prst="rect">
            <a:avLst/>
          </a:prstGeom>
          <a:ln>
            <a:solidFill>
              <a:schemeClr val="accent1"/>
            </a:solidFill>
          </a:ln>
        </p:spPr>
      </p:pic>
    </p:spTree>
    <p:extLst>
      <p:ext uri="{BB962C8B-B14F-4D97-AF65-F5344CB8AC3E}">
        <p14:creationId xmlns:p14="http://schemas.microsoft.com/office/powerpoint/2010/main" val="234514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Observed Dataset Editors</a:t>
            </a:r>
            <a:endParaRPr lang="en-US" sz="1400" dirty="0">
              <a:solidFill>
                <a:srgbClr val="00CCFF"/>
              </a:solidFill>
              <a:latin typeface="Calibri" panose="020F0502020204030204" pitchFamily="34" charset="0"/>
              <a:cs typeface="Calibri" panose="020F0502020204030204" pitchFamily="34" charset="0"/>
            </a:endParaRPr>
          </a:p>
        </p:txBody>
      </p:sp>
      <p:pic>
        <p:nvPicPr>
          <p:cNvPr id="5" name="Picture 4"/>
          <p:cNvPicPr/>
          <p:nvPr/>
        </p:nvPicPr>
        <p:blipFill>
          <a:blip r:embed="rId2"/>
          <a:stretch>
            <a:fillRect/>
          </a:stretch>
        </p:blipFill>
        <p:spPr>
          <a:xfrm>
            <a:off x="304800" y="984397"/>
            <a:ext cx="6511719" cy="2990798"/>
          </a:xfrm>
          <a:prstGeom prst="rect">
            <a:avLst/>
          </a:prstGeom>
          <a:ln>
            <a:solidFill>
              <a:schemeClr val="accent1"/>
            </a:solidFill>
          </a:ln>
        </p:spPr>
      </p:pic>
      <p:pic>
        <p:nvPicPr>
          <p:cNvPr id="6" name="Picture 5"/>
          <p:cNvPicPr/>
          <p:nvPr/>
        </p:nvPicPr>
        <p:blipFill>
          <a:blip r:embed="rId3"/>
          <a:stretch>
            <a:fillRect/>
          </a:stretch>
        </p:blipFill>
        <p:spPr>
          <a:xfrm>
            <a:off x="7162800" y="1828800"/>
            <a:ext cx="4713039" cy="3381377"/>
          </a:xfrm>
          <a:prstGeom prst="rect">
            <a:avLst/>
          </a:prstGeom>
          <a:ln>
            <a:solidFill>
              <a:schemeClr val="accent1"/>
            </a:solidFill>
          </a:ln>
        </p:spPr>
      </p:pic>
      <p:pic>
        <p:nvPicPr>
          <p:cNvPr id="7" name="Picture 6"/>
          <p:cNvPicPr/>
          <p:nvPr/>
        </p:nvPicPr>
        <p:blipFill>
          <a:blip r:embed="rId4"/>
          <a:stretch>
            <a:fillRect/>
          </a:stretch>
        </p:blipFill>
        <p:spPr>
          <a:xfrm>
            <a:off x="609600" y="4017014"/>
            <a:ext cx="6345123" cy="2688586"/>
          </a:xfrm>
          <a:prstGeom prst="rect">
            <a:avLst/>
          </a:prstGeom>
          <a:ln>
            <a:solidFill>
              <a:schemeClr val="accent1"/>
            </a:solidFill>
          </a:ln>
        </p:spPr>
      </p:pic>
    </p:spTree>
    <p:extLst>
      <p:ext uri="{BB962C8B-B14F-4D97-AF65-F5344CB8AC3E}">
        <p14:creationId xmlns:p14="http://schemas.microsoft.com/office/powerpoint/2010/main" val="226845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Boundary Condition Set Editor</a:t>
            </a:r>
          </a:p>
        </p:txBody>
      </p:sp>
      <p:pic>
        <p:nvPicPr>
          <p:cNvPr id="5" name="Picture 4"/>
          <p:cNvPicPr/>
          <p:nvPr/>
        </p:nvPicPr>
        <p:blipFill>
          <a:blip r:embed="rId2"/>
          <a:stretch>
            <a:fillRect/>
          </a:stretch>
        </p:blipFill>
        <p:spPr>
          <a:xfrm>
            <a:off x="244502" y="914400"/>
            <a:ext cx="5927698" cy="3403432"/>
          </a:xfrm>
          <a:prstGeom prst="rect">
            <a:avLst/>
          </a:prstGeom>
          <a:ln>
            <a:solidFill>
              <a:schemeClr val="accent1"/>
            </a:solidFill>
          </a:ln>
        </p:spPr>
      </p:pic>
      <p:pic>
        <p:nvPicPr>
          <p:cNvPr id="6" name="Picture 5"/>
          <p:cNvPicPr/>
          <p:nvPr/>
        </p:nvPicPr>
        <p:blipFill>
          <a:blip r:embed="rId3"/>
          <a:stretch>
            <a:fillRect/>
          </a:stretch>
        </p:blipFill>
        <p:spPr>
          <a:xfrm>
            <a:off x="1828800" y="3661086"/>
            <a:ext cx="6058238" cy="3120714"/>
          </a:xfrm>
          <a:prstGeom prst="rect">
            <a:avLst/>
          </a:prstGeom>
          <a:ln>
            <a:solidFill>
              <a:schemeClr val="accent1"/>
            </a:solidFill>
          </a:ln>
        </p:spPr>
      </p:pic>
      <p:pic>
        <p:nvPicPr>
          <p:cNvPr id="7" name="Picture 6"/>
          <p:cNvPicPr/>
          <p:nvPr/>
        </p:nvPicPr>
        <p:blipFill>
          <a:blip r:embed="rId4"/>
          <a:stretch>
            <a:fillRect/>
          </a:stretch>
        </p:blipFill>
        <p:spPr>
          <a:xfrm>
            <a:off x="5872956" y="1447801"/>
            <a:ext cx="6014244" cy="3187066"/>
          </a:xfrm>
          <a:prstGeom prst="rect">
            <a:avLst/>
          </a:prstGeom>
          <a:ln>
            <a:solidFill>
              <a:schemeClr val="accent1"/>
            </a:solidFill>
          </a:ln>
        </p:spPr>
      </p:pic>
    </p:spTree>
    <p:extLst>
      <p:ext uri="{BB962C8B-B14F-4D97-AF65-F5344CB8AC3E}">
        <p14:creationId xmlns:p14="http://schemas.microsoft.com/office/powerpoint/2010/main" val="1441922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Initial Condition Set Editor</a:t>
            </a:r>
            <a:endParaRPr lang="en-US" sz="2000" dirty="0">
              <a:solidFill>
                <a:srgbClr val="00CCFF"/>
              </a:solidFill>
              <a:latin typeface="Calibri" panose="020F0502020204030204" pitchFamily="34" charset="0"/>
              <a:cs typeface="Calibri" panose="020F0502020204030204" pitchFamily="34" charset="0"/>
            </a:endParaRPr>
          </a:p>
        </p:txBody>
      </p:sp>
      <p:pic>
        <p:nvPicPr>
          <p:cNvPr id="4" name="Picture 3"/>
          <p:cNvPicPr/>
          <p:nvPr/>
        </p:nvPicPr>
        <p:blipFill>
          <a:blip r:embed="rId2"/>
          <a:stretch>
            <a:fillRect/>
          </a:stretch>
        </p:blipFill>
        <p:spPr>
          <a:xfrm>
            <a:off x="152400" y="1443946"/>
            <a:ext cx="6078682" cy="3585254"/>
          </a:xfrm>
          <a:prstGeom prst="rect">
            <a:avLst/>
          </a:prstGeom>
          <a:ln>
            <a:solidFill>
              <a:schemeClr val="accent1"/>
            </a:solidFill>
          </a:ln>
        </p:spPr>
      </p:pic>
      <p:pic>
        <p:nvPicPr>
          <p:cNvPr id="6" name="Picture 5"/>
          <p:cNvPicPr/>
          <p:nvPr/>
        </p:nvPicPr>
        <p:blipFill>
          <a:blip r:embed="rId3"/>
          <a:stretch>
            <a:fillRect/>
          </a:stretch>
        </p:blipFill>
        <p:spPr>
          <a:xfrm>
            <a:off x="5105400" y="990600"/>
            <a:ext cx="6652260" cy="2057400"/>
          </a:xfrm>
          <a:prstGeom prst="rect">
            <a:avLst/>
          </a:prstGeom>
          <a:ln>
            <a:solidFill>
              <a:schemeClr val="accent1"/>
            </a:solidFill>
          </a:ln>
        </p:spPr>
      </p:pic>
      <p:pic>
        <p:nvPicPr>
          <p:cNvPr id="5" name="Picture 4"/>
          <p:cNvPicPr/>
          <p:nvPr/>
        </p:nvPicPr>
        <p:blipFill>
          <a:blip r:embed="rId4"/>
          <a:stretch>
            <a:fillRect/>
          </a:stretch>
        </p:blipFill>
        <p:spPr>
          <a:xfrm>
            <a:off x="5493327" y="2971800"/>
            <a:ext cx="6546273" cy="3647209"/>
          </a:xfrm>
          <a:prstGeom prst="rect">
            <a:avLst/>
          </a:prstGeom>
          <a:ln>
            <a:solidFill>
              <a:schemeClr val="accent1"/>
            </a:solidFill>
          </a:ln>
        </p:spPr>
      </p:pic>
    </p:spTree>
    <p:extLst>
      <p:ext uri="{BB962C8B-B14F-4D97-AF65-F5344CB8AC3E}">
        <p14:creationId xmlns:p14="http://schemas.microsoft.com/office/powerpoint/2010/main" val="3908912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Mass Injection Set Editor</a:t>
            </a:r>
            <a:endParaRPr lang="en-US" sz="1400" dirty="0">
              <a:solidFill>
                <a:srgbClr val="00CCFF"/>
              </a:solidFill>
              <a:latin typeface="Calibri" panose="020F0502020204030204" pitchFamily="34" charset="0"/>
              <a:cs typeface="Calibri" panose="020F0502020204030204" pitchFamily="34" charset="0"/>
            </a:endParaRPr>
          </a:p>
        </p:txBody>
      </p:sp>
      <p:pic>
        <p:nvPicPr>
          <p:cNvPr id="7170" name="Picture 2" descr="C:\Users\q0heclo9\AppData\Local\Temp\1\SNAGHTML2f4aa44b.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6609951"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09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Dispersion Coefficient Set Editor</a:t>
            </a:r>
            <a:endParaRPr lang="en-US" sz="1400" dirty="0">
              <a:solidFill>
                <a:srgbClr val="00CCFF"/>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228600" y="990600"/>
            <a:ext cx="6019800" cy="4493097"/>
          </a:xfrm>
          <a:prstGeom prst="rect">
            <a:avLst/>
          </a:prstGeom>
        </p:spPr>
      </p:pic>
      <p:pic>
        <p:nvPicPr>
          <p:cNvPr id="6" name="Picture 5"/>
          <p:cNvPicPr>
            <a:picLocks noChangeAspect="1"/>
          </p:cNvPicPr>
          <p:nvPr/>
        </p:nvPicPr>
        <p:blipFill>
          <a:blip r:embed="rId3"/>
          <a:stretch>
            <a:fillRect/>
          </a:stretch>
        </p:blipFill>
        <p:spPr>
          <a:xfrm>
            <a:off x="6400800" y="2553751"/>
            <a:ext cx="5562600" cy="4151849"/>
          </a:xfrm>
          <a:prstGeom prst="rect">
            <a:avLst/>
          </a:prstGeom>
        </p:spPr>
      </p:pic>
    </p:spTree>
    <p:extLst>
      <p:ext uri="{BB962C8B-B14F-4D97-AF65-F5344CB8AC3E}">
        <p14:creationId xmlns:p14="http://schemas.microsoft.com/office/powerpoint/2010/main" val="3097045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Alternative Editor</a:t>
            </a:r>
            <a:endParaRPr lang="en-US" sz="1400" dirty="0">
              <a:solidFill>
                <a:srgbClr val="00CCFF"/>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719583" y="1143000"/>
            <a:ext cx="4995417" cy="5401247"/>
          </a:xfrm>
          <a:prstGeom prst="rect">
            <a:avLst/>
          </a:prstGeom>
        </p:spPr>
      </p:pic>
      <p:pic>
        <p:nvPicPr>
          <p:cNvPr id="8" name="Picture 7"/>
          <p:cNvPicPr>
            <a:picLocks noChangeAspect="1"/>
          </p:cNvPicPr>
          <p:nvPr/>
        </p:nvPicPr>
        <p:blipFill>
          <a:blip r:embed="rId3"/>
          <a:stretch>
            <a:fillRect/>
          </a:stretch>
        </p:blipFill>
        <p:spPr>
          <a:xfrm>
            <a:off x="6142015" y="1566117"/>
            <a:ext cx="5211785" cy="4072683"/>
          </a:xfrm>
          <a:prstGeom prst="rect">
            <a:avLst/>
          </a:prstGeom>
        </p:spPr>
      </p:pic>
    </p:spTree>
    <p:extLst>
      <p:ext uri="{BB962C8B-B14F-4D97-AF65-F5344CB8AC3E}">
        <p14:creationId xmlns:p14="http://schemas.microsoft.com/office/powerpoint/2010/main" val="1607893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Time Series and Output Variables</a:t>
            </a:r>
            <a:endParaRPr lang="en-US" sz="1400" dirty="0">
              <a:solidFill>
                <a:srgbClr val="00CCFF"/>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258359" y="1001585"/>
            <a:ext cx="5685241" cy="4408615"/>
          </a:xfrm>
          <a:prstGeom prst="rect">
            <a:avLst/>
          </a:prstGeom>
        </p:spPr>
      </p:pic>
      <p:pic>
        <p:nvPicPr>
          <p:cNvPr id="6" name="Picture 5"/>
          <p:cNvPicPr>
            <a:picLocks noChangeAspect="1"/>
          </p:cNvPicPr>
          <p:nvPr/>
        </p:nvPicPr>
        <p:blipFill>
          <a:blip r:embed="rId3"/>
          <a:stretch>
            <a:fillRect/>
          </a:stretch>
        </p:blipFill>
        <p:spPr>
          <a:xfrm>
            <a:off x="6182385" y="2209800"/>
            <a:ext cx="5704815" cy="4433260"/>
          </a:xfrm>
          <a:prstGeom prst="rect">
            <a:avLst/>
          </a:prstGeom>
        </p:spPr>
      </p:pic>
    </p:spTree>
    <p:extLst>
      <p:ext uri="{BB962C8B-B14F-4D97-AF65-F5344CB8AC3E}">
        <p14:creationId xmlns:p14="http://schemas.microsoft.com/office/powerpoint/2010/main" val="1577647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2018703" y="3352800"/>
            <a:ext cx="5478780" cy="3227167"/>
          </a:xfrm>
          <a:prstGeom prst="rect">
            <a:avLst/>
          </a:prstGeom>
          <a:ln>
            <a:solidFill>
              <a:schemeClr val="accent1"/>
            </a:solidFill>
          </a:ln>
        </p:spPr>
      </p:pic>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WQ Rule Operation</a:t>
            </a:r>
            <a:endParaRPr lang="en-US" sz="2000" dirty="0">
              <a:solidFill>
                <a:srgbClr val="00CCFF"/>
              </a:solidFill>
              <a:latin typeface="Calibri" panose="020F0502020204030204" pitchFamily="34" charset="0"/>
              <a:cs typeface="Calibri" panose="020F0502020204030204" pitchFamily="34" charset="0"/>
            </a:endParaRPr>
          </a:p>
        </p:txBody>
      </p:sp>
      <p:pic>
        <p:nvPicPr>
          <p:cNvPr id="4" name="Picture 3"/>
          <p:cNvPicPr/>
          <p:nvPr/>
        </p:nvPicPr>
        <p:blipFill>
          <a:blip r:embed="rId3"/>
          <a:stretch>
            <a:fillRect/>
          </a:stretch>
        </p:blipFill>
        <p:spPr>
          <a:xfrm>
            <a:off x="2898162" y="1070611"/>
            <a:ext cx="2930541" cy="2509448"/>
          </a:xfrm>
          <a:prstGeom prst="rect">
            <a:avLst/>
          </a:prstGeom>
          <a:ln>
            <a:solidFill>
              <a:schemeClr val="accent1"/>
            </a:solidFill>
          </a:ln>
        </p:spPr>
      </p:pic>
      <p:pic>
        <p:nvPicPr>
          <p:cNvPr id="6" name="Picture 5"/>
          <p:cNvPicPr/>
          <p:nvPr/>
        </p:nvPicPr>
        <p:blipFill>
          <a:blip r:embed="rId4"/>
          <a:stretch>
            <a:fillRect/>
          </a:stretch>
        </p:blipFill>
        <p:spPr>
          <a:xfrm>
            <a:off x="4990503" y="3356611"/>
            <a:ext cx="4915497" cy="3276600"/>
          </a:xfrm>
          <a:prstGeom prst="rect">
            <a:avLst/>
          </a:prstGeom>
          <a:ln>
            <a:solidFill>
              <a:schemeClr val="accent1"/>
            </a:solidFill>
          </a:ln>
        </p:spPr>
      </p:pic>
      <p:pic>
        <p:nvPicPr>
          <p:cNvPr id="5" name="Picture 4"/>
          <p:cNvPicPr/>
          <p:nvPr/>
        </p:nvPicPr>
        <p:blipFill>
          <a:blip r:embed="rId5"/>
          <a:stretch>
            <a:fillRect/>
          </a:stretch>
        </p:blipFill>
        <p:spPr>
          <a:xfrm>
            <a:off x="5863644" y="1066800"/>
            <a:ext cx="2936268" cy="2705696"/>
          </a:xfrm>
          <a:prstGeom prst="rect">
            <a:avLst/>
          </a:prstGeom>
          <a:ln>
            <a:solidFill>
              <a:schemeClr val="accent1"/>
            </a:solidFill>
          </a:ln>
        </p:spPr>
      </p:pic>
    </p:spTree>
    <p:extLst>
      <p:ext uri="{BB962C8B-B14F-4D97-AF65-F5344CB8AC3E}">
        <p14:creationId xmlns:p14="http://schemas.microsoft.com/office/powerpoint/2010/main" val="2207099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Results and Time Series Plots</a:t>
            </a:r>
            <a:endParaRPr lang="en-US" sz="2000" dirty="0">
              <a:solidFill>
                <a:srgbClr val="00CCFF"/>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stretch>
            <a:fillRect/>
          </a:stretch>
        </p:blipFill>
        <p:spPr>
          <a:xfrm>
            <a:off x="228600" y="1219200"/>
            <a:ext cx="3349879" cy="3048000"/>
          </a:xfrm>
          <a:prstGeom prst="rect">
            <a:avLst/>
          </a:prstGeom>
        </p:spPr>
      </p:pic>
      <p:pic>
        <p:nvPicPr>
          <p:cNvPr id="9" name="Picture 8"/>
          <p:cNvPicPr>
            <a:picLocks noChangeAspect="1"/>
          </p:cNvPicPr>
          <p:nvPr/>
        </p:nvPicPr>
        <p:blipFill>
          <a:blip r:embed="rId3"/>
          <a:stretch>
            <a:fillRect/>
          </a:stretch>
        </p:blipFill>
        <p:spPr>
          <a:xfrm>
            <a:off x="3429000" y="2485868"/>
            <a:ext cx="8463708" cy="3838732"/>
          </a:xfrm>
          <a:prstGeom prst="rect">
            <a:avLst/>
          </a:prstGeom>
        </p:spPr>
      </p:pic>
    </p:spTree>
    <p:extLst>
      <p:ext uri="{BB962C8B-B14F-4D97-AF65-F5344CB8AC3E}">
        <p14:creationId xmlns:p14="http://schemas.microsoft.com/office/powerpoint/2010/main" val="581220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6516"/>
            <a:ext cx="12192000" cy="774700"/>
          </a:xfrm>
        </p:spPr>
        <p:txBody>
          <a:bodyPr>
            <a:normAutofit fontScale="90000"/>
          </a:bodyPr>
          <a:lstStyle/>
          <a:p>
            <a:pPr algn="ctr"/>
            <a:r>
              <a:rPr lang="en-US" dirty="0"/>
              <a:t>HEC-ResSim Water Quality:  Approach</a:t>
            </a:r>
            <a:br>
              <a:rPr lang="en-US" dirty="0"/>
            </a:br>
            <a:endParaRPr lang="en-US" sz="1600" dirty="0">
              <a:solidFill>
                <a:srgbClr val="FF0000"/>
              </a:solidFill>
            </a:endParaRPr>
          </a:p>
        </p:txBody>
      </p:sp>
      <p:sp>
        <p:nvSpPr>
          <p:cNvPr id="14" name="Content Placeholder 4">
            <a:extLst>
              <a:ext uri="{FF2B5EF4-FFF2-40B4-BE49-F238E27FC236}">
                <a16:creationId xmlns:a16="http://schemas.microsoft.com/office/drawing/2014/main" id="{3CEBD13D-628E-AC48-ABE5-A1F3B95E3625}"/>
              </a:ext>
            </a:extLst>
          </p:cNvPr>
          <p:cNvSpPr>
            <a:spLocks noGrp="1"/>
          </p:cNvSpPr>
          <p:nvPr>
            <p:ph idx="1"/>
          </p:nvPr>
        </p:nvSpPr>
        <p:spPr>
          <a:xfrm>
            <a:off x="183123" y="955661"/>
            <a:ext cx="5776274" cy="5599416"/>
          </a:xfrm>
        </p:spPr>
        <p:txBody>
          <a:bodyPr>
            <a:normAutofit/>
          </a:bodyPr>
          <a:lstStyle/>
          <a:p>
            <a:r>
              <a:rPr lang="en-US" sz="2400" dirty="0">
                <a:cs typeface="Arial" charset="0"/>
              </a:rPr>
              <a:t>Develop fully integrated water quality capabilities into HEC-ResSim (Reservoir System Simulation)</a:t>
            </a:r>
          </a:p>
          <a:p>
            <a:r>
              <a:rPr lang="en-US" sz="2400" dirty="0">
                <a:cs typeface="Arial" charset="0"/>
              </a:rPr>
              <a:t>HEC-ResSim simulates reservoir operations at one or more reservoirs for</a:t>
            </a:r>
          </a:p>
          <a:p>
            <a:pPr lvl="1" eaLnBrk="1" hangingPunct="1"/>
            <a:r>
              <a:rPr lang="en-US" dirty="0">
                <a:cs typeface="Arial" charset="0"/>
              </a:rPr>
              <a:t>Flood management</a:t>
            </a:r>
          </a:p>
          <a:p>
            <a:pPr lvl="1" eaLnBrk="1" hangingPunct="1"/>
            <a:r>
              <a:rPr lang="en-US" dirty="0">
                <a:cs typeface="Arial" charset="0"/>
              </a:rPr>
              <a:t>Low flow augmentation</a:t>
            </a:r>
          </a:p>
          <a:p>
            <a:pPr lvl="1" eaLnBrk="1" hangingPunct="1"/>
            <a:r>
              <a:rPr lang="en-US" dirty="0">
                <a:cs typeface="Arial" charset="0"/>
              </a:rPr>
              <a:t>Water supply</a:t>
            </a:r>
          </a:p>
          <a:p>
            <a:pPr eaLnBrk="1" hangingPunct="1"/>
            <a:r>
              <a:rPr lang="en-US" sz="2400" dirty="0">
                <a:cs typeface="Arial" charset="0"/>
              </a:rPr>
              <a:t>Applications:</a:t>
            </a:r>
          </a:p>
          <a:p>
            <a:pPr lvl="1" eaLnBrk="1" hangingPunct="1"/>
            <a:r>
              <a:rPr lang="en-US" dirty="0">
                <a:cs typeface="Arial" charset="0"/>
              </a:rPr>
              <a:t>Planning studies</a:t>
            </a:r>
          </a:p>
          <a:p>
            <a:pPr lvl="1" eaLnBrk="1" hangingPunct="1"/>
            <a:r>
              <a:rPr lang="en-US" dirty="0">
                <a:cs typeface="Arial" charset="0"/>
              </a:rPr>
              <a:t>Detailed reservoir regulation plan investigations</a:t>
            </a:r>
          </a:p>
          <a:p>
            <a:pPr lvl="1" eaLnBrk="1" hangingPunct="1"/>
            <a:r>
              <a:rPr lang="en-US" dirty="0">
                <a:cs typeface="Arial" charset="0"/>
              </a:rPr>
              <a:t>Real-time decision support</a:t>
            </a:r>
          </a:p>
        </p:txBody>
      </p:sp>
      <p:sp>
        <p:nvSpPr>
          <p:cNvPr id="6" name="AutoShape 6" descr="data:image/jpg;base64,%20/9j/4AAQSkZJRgABAQEAYABgAAD/2wBDAAUDBAQEAwUEBAQFBQUGBwwIBwcHBw8LCwkMEQ8SEhEPERETFhwXExQaFRERGCEYGh0dHx8fExciJCIeJBweHx7/2wBDAQUFBQcGBw4ICA4eFBEUHh4eHh4eHh4eHh4eHh4eHh4eHh4eHh4eHh4eHh4eHh4eHh4eHh4eHh4eHh4eHh4eHh7/wAARCADDAP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hdPs7iZQzy2kYP96QA1fWwkh3ss1u4Xr5coNX7LRIy3FmrDP8R6VauLGxsXjF39jt8j5MyZzXqRxDnK0dfkeTKHJHmlp5tmZapyWaTbk8itOytLuZ8Qkbf9ojFJHeaOhG69twAeNqM2f0q/YTaZqEnlwpvYD7xUjHvya6bV7X5Hb0MFicO2o86v5P/hyzpukzXEhhkuIw2NxWNhnFTahYWtqgWO+YynqrL/XFW7XQ4XYMvmsw6tkD+VXTptlGvzShG6bmmUbfz5rD20lLc7FTjy7fMwobS9VTtB2+uKnQMACZCD3G2taLTZCB5X72LP3klDnHrxSQ6ffG53NbmVVOSOePxq/rPcaw7aXKZw80IX2v83QUKt0wUqrc9exFb39n3TN+7twCWJ4UgD+lIdJvDJjyxjPXcB/OrjihPCNbsx0t5m/1nCepIqPhckBMDg/N2rpZtFkWMM0se3HIC/4VXNvFHH/qunomR+tH1q5aoGCkuTuUEuR/e4Ap6HYh/dxMpGQmznPfsa0WQAeYECurDAC44oMF0F5jQKqnGBluetH1lB7BpmHshnlIWJlzjkDH9KvJpSxjcJNpx8q7iM/nVlIJkbbwn+6vP6VOQmwF5HlPQh+tN4h9GKOHXVGcVNqPm+0jA+8ZcqaWAX1zKfs80vToVGK0n8nYuBESDkfJ0PvViO5LFUj5Y9Sqij6wylhobNmW66hHnzLlCQcFduP681PIH8xV5CkDLgfdNWtQspbmJVeVFXcMsQc/pSXlhHa7f9LdDt4DROB784qoVpT+F6hOlRpayWnmZo8zy2kdhsV9jDbyD7/nTDJPzsKvgZzmtST7OIWlF1ChXBLFGIIHrxUUtrp5gb/SysjEuwMJK59uc4rZSq7Wf3GEvqiV+ZfeZE09w2GaEMT6n/GoHuNxKNbKDir80IMe1boP06xng5+p7VnpYyJcSyLJGSy8Bkfg59q3i6ttjll9VvpNfeitM+GK7WHtuzVeczIuWVgD04rejsxLbkXEkBYDAAQk/maqLp5M5V7pCgA2kx8j9cU1Or/KTyYa+lRfejn5mcdQ4/4Dmqcj4BOQD7qcV099pTyA5GR1BXv+G6sm90l44htkut/+yg/xrRSm94mMlTXwzuYErlejoM85qnNIQOZEbv1rZlspFX5ri4B9Wgz/ACNUjYiTerXJPH3vKI2/gRzVc8v5TF6/aX3mNK8m87XfFFW5dPw5CzZA7/Z25oq+eXZ/cYcq7owra7maRftE1y8efmAkOSPxp5kyR5asnrls5qhHItXLUGZwkbIGP95go/M16kYQi7nkT5pKxaDfKu0v0+bd6+1TxTSr0cj6GtjRvBeuaiEkjW2WJ/uu1yu0/iM13OlfDnT4owdVVAoGWdLwvn8lAFceIzbCYfRyu/LU6KOSYvE7RsvO6PO7bULqL5fOl2+iuRW1ptxocw/0yS9hfuwww/lmu0uPDfguJVWzsRdSA4YNqQQ/qao6yvhfS7eOK+8LtCG4EkF6jufyY/yrCOZ0sQ0qcJJvtyp/maTyWphk5VZQaXfma/L9TL0vUvDyXDo7a1boPuyIEOfw4IqxceKtNhl8uJvEMiA43M6gEewBrm7+TT/tWdMFyICOk+NwPpx1rb8PeKJ9IVY/7P066jB5E1upY/8AAq6a2Fco80bt9m0v0OXD46EJ8klFLuk3+pv6Xrvhq4EUlxcaqm4/MpSRiv1xXTLq+gxWq+TqJePjB+zncv1yM157rPiU6hMZLXT4dPc8Zt3K5/LFX7K88XfYREJbxbdhj5wB+p5/GvOrZc3FSqSa8nJf5M9XD5tHncaMFJ94xf8Amjsv7V0Hy8T642P4SkbZpsXiLw7vEIkupsceY+EBH41yI8P3fk/aLm4iG7k/MWP49v1rW03Q9GKATzySyYyQGCj+VcVShl1Ja1G/T/gHo0q+aVnpSUV56fq/yNq68QeGo5RGs0dxJ2SHMrqfU4WkfU9Pa382OyvdpP8AFC3H4YrHk0zw40gRI2aQE8GQ5FWTZ20IDW4+cDcf3jbiPbB5rzqn1b7Df3f8E9ej9Z/5eRX3/wDAJ5Nd062cefavGSM8wyZA/KpNO1fQ793FmbeSRBmRWQhh74NZUWpaaYi848tgRukZXIOenPOKuxyw/af3f2ZmHUoF3Y9PWsm426nSot72L5vLeUmKOKEjGcKvWmSFQq5+zrkYIJz/ACqjN9lkYOba1kOeWKjIHsar/arOGTC28Kvycj1x70lLsHIi/a3VxYkSQyPMWbAZUyB/OrUt1fXiEzS4z95HPSs83wW3WY7jCy5ypBOcgdPx/nUtpcW1zAXikRkP8Z6A+/pVKcovmWgpQhJcshk6YJgjmAJ7ByBUkEkxTkGX+Hnn9TVHUYbiK4+zNc24U4Z9x6Z6YJ6/SrYvwsSwQwyS8AZiTvXSsbXWvMcby/DS05fxZVupLhX27vLOejJjFQmS9DbQVb1PpRdQ6jJKWWCZ4mIwPLYFartaX/ngNaTzqe6oVOO9bxzSuu33HNPJsP0T+8k+03Sk7tjAdeaaty0n/LEk/wCyxNT21/cRJ5E1hdMnTd5bZH6dvpUF+0k37u1WeFgOHe33ZP1HNdNLN5t2lFffb/M46uSxSvGT/P8AyJ4Ps753iRW9Mmm3nkoN0TkHvk5FUzZavZ27fbVuptwJBi2sAPpjP5muSu9W1CPcs1kzYYgAAAsM9fY4rphjK89Ywv6O5zSwWHhZTqW9VY6aS6lA4SOTn+6f6ULLBJH+8gIk/uYx/OuOa5ub66CWcLqyHiOVthb6Yzmr0cHiblJND/4EJBgj8eaipmkqWk4WfrYqnlEausKl16X/AFNySSzDYa2nU+hjorE264vA0y5T2WUY/nRUrOofyfiDySp/P+DPNI1NWI1/2sVVU89eKnj+pr6FM8KaZoQT3EePLupkx02yEVqWuva1BjydWvFx0/ek/wA6wU7VPESBxRKlTl8UU/kY+1qw+GTXzNuXWL65k8y6kjuH7tJErE/jjNQiXJzwKoBj61IuK0hGMFaKsctVzqaydy8LgL6U4XYxz/OqQxS8VZjym5pWty6fJ5kC27H/AKawq+PpmtpfHWtM24NZucY+aAGuKA+lWIGVT1x9K56uDoVnecU2dVDMMThly05tI7N/HfiF7YwbbIJ1Ki3ABp9t451iOeOR7PTXK9FaDgfrXIfaCPu4/nSG4c1zPKsL/IjsWeYxf8vGdTeeM9WuLlZp4NPlwchWg4/nTE8aeIFgjjVrOMxvuVktwCD61y5eRhkPz9OlIDL6g0f2Vhf5EH9uYv8AnZ0svjDX5fM8yS2YSNuZTANppreJdQa+W6ms7KVwpGQGTjj0PtXPiWVf4QaeJpP7gp/2Xhv5AWd4v+dnRWPirUoZ/MaxtHXYF2sXIz68mlvfGWrSSxlbaxRUHCeVuHTGefrXPrNJjkDFKsgByVxSWV4ZfYH/AG5jGrc5vWvi/Wo9NazWGwKMSTmH+lSaD4l1Cxuzcta2LuQBzFjvn6Vz6yIf4hStPj7rZp/2ZhrO8CHneNTVps7LxH4ql1xI1mtY4tnXa5Iz7DFYdveSWdyLi0keCQAjcvpWQl0c8j9ac14Mf6sk/StoYOlTh7OMdDmnmOIqVPaSlr/XY6EeKdaH/MSmH4CrEHijVHb59Ukz78VyYulz8y/pUq3EOecVH1DD/wAi+5F/2ri/+fj+9nYpr2oynB1Rjnr0/wAKsQ6pe5y+oyEenFcbBPGH3DFXFvo8fMxFS8BQ/kX3G0M2xFtZv72dW+oyMP8Aj4bP1rPu1jnYtJIHJ6lhmsR76HHDVBLenH7tia0hh4Q+FWM6mOlP4nf5l+ays3Jw8efrVY2csWTDcSKP9iUisuXUJtxVoyfeonvpQuFZl+orV0lJWepzrEOLvHQ0ma+Bwt5cgf8AXQ0ViNe3Wf8AX/rRWf1Sl/KvuL+vV/5n95yKCp0Fd/P4f0K5cyNaywt1cxvgZ+hFWLTwno5XzImjdcZHmuRu+navnlxLheW/K7/L/M+plw9iXKyasefLT1Ir0ZfD1iYVI02J0z1VeSPwqvN4LtLp3FjJJbsCAqyHdn3x1rWhxHhZu0k4/wBeRjX4dxUY3jaX9eZxCnipAa37vwbrEH+qjiuB22PyfwNY1xa3No+y6t5IW9HUivboYyhX/hzTPBxGEr0P4kGiIU/dj0poxTvlrqONihqlXpUG4Z6GpFfA7CmmTJEoB96cN3qaiD5/izSmXHGadzOzJhIw6Um5u9RCUn0/Kjd9aAsybc3rSb2/vGot3vSFqLhyllJMfxGpfMXHUVR3UKWLBVySegFK4+Vl0Sxdzj8KcJYf71S2uga7dLuh0m8Zf7xiKj8zUreGNe/58efQTR5/LdWbrU1vJGqw9V6qL+4rebHjrTXmTHGKLzRNctF3z6XeRp13GIkfmKzvMcHnHHtVRnGWzJlTnHdWLokz9O5BpwCN1YfjVRJFNSqU7irM7O5OFx0bA9qtW8FxICyKWXrk8Dj3NU0YDoa0beb7QnlB2LCMr5YGQwIwf0z0rix+Inh6LqQjc9HLcLTxNZU6kuX9fI1dF0a01Gwa5/ta3EgIAt0BMh5wTzjp7Zqpd6Wr6hLZ2cVwVhB86e4URqnOAQpILH2BNVbXSbi01SzlsI3cz/IFuW5LA9Ppz19qv+OtShj157WK8mk8u2jhuQkhKb19ifcduMV8hLOMVKb977j6+OS4SNPWGvqXNX8L6RY3y6d/wkQN40KusTWxBdj1UYY9OvJ6c1yt1bra/Lds8cuMmLvj157V3fw21i2ube9t5Ujk1NW8y2M+GZ88cE9DwAPyrxzXb3VrvX7/APtiO5S+d/3yPlWUg9MHsKunnGNkmub8EOpkeB0ly/izcGpaRGAsitI3cidR/NaK48IRnMaIc9DLRWbxeIb/AIkvvNVl+FSt7Nfce5ve2wlllazklic4VSeVz7/r7U52t0ECWvWRivlsMD8O3OOtc5pvi3Q5HUG2uYMYkJliO1Wzjt+HPOK72C2iubWw1Fy32W4OYgMeuMkHBXn9K+Wk1H4kfRw5pbFW2gdoVaSXyWA3YkQkA465A59aneOQRqssjypnIZWBzx09hW3ZLplvIysl1NIF4feF34546Z9OtX5bTSGgMj2RRQA2JnIPPuTQmVc5pfOZUbycw425HzEY7k9+wqOW3hvLZlmthIpY/LIuf8//AFq6xLbRbbY1x5cKuofajO2R274zVe81HQ7AyFY0uVj6k5A3Hngngf0raNRx1uZSgpaNHGJ4Z8PzBoZdFPzNgSwzMrDn0zj9Kz7vwDoUuqCx0/xCY5mQyeTOvzbRwSDgA4/rXpNj4g06debeCIqRkNMG/DIH86t2lxot5cC6kt7bzYWK7xIPkGOcZHoea9Clm+Kp7VH+f5nn1sowtX4qa/L8jyiT4U6q/nfYNX0u4KY2qZsGT6Yzj8cVyut+E/EekXPkX2kXSnGQ0aGRGHqGXIr3z7PYTMbuztbcrkn5wMqfXPPSqeow2ckKloZLaZXILDO3PqCvTNehQ4mxENJpSX3M82vwzh5q8G4v7zwG30vVJplhh028kkY4CrA2c/lWxH4H8WSKrDQ7j5jgBioP5E5r1iyn8m9j26pIsYOx97CUbScjrz3/APr1p/24um3ZecW18h5AiPlvngAddo9ea3nxRVfwQS9bv/I56fC9D7c2/Sy/zPFbzwT4ts4jLNoN4VB58td+PwXNZ66HrrdNF1I/9uj/AOFe+Q3OrSaELwaFJKn3SsF1G23Oc8hs8dc4rKfVHuJ1tpdH1Dyny7xrGW2KPfPOeeQaqPFFZaTpp+n9MmfC9Bv3ZtHjX/CPeIT/AMwLVP8AwEk/wp6eGvEbNhdB1P6m1cAfiRXd+I9B01bae+s28V2UaQmRgY5HQNjhcnkdxzx71w/iMappf2e2mnULLCJFeO58wsrepBPNezhM2+ttRp2v5r/gnk4rJlhIudW9vJr/ACNK08NR21slxeQ32pTN0trGI7B/vSYx+C5+tTN/wlsK+XpPhq40uMjrBZsZD9XIJP6VxJkfGN7Y+tJ5jf3m/Ou/2VWXxNP+vU4fbUYq0ItejV/vsdHd6P4wu23XWm6zOSeskcjc/jVc+HPEQPOh6l1/59n/AMKxPMb+8350okbP3m/OtEqqWjX3f8Exk6Leqf3r/I6G103xXZNvt9P1m3PrHFIv8hVqR9cn+XVtBmvx3d7VklH/AANRn881yomf/no3/fVPW7uE+5PKv0cipcJvXT8So1KcdFe3yf6G5caI00bTafDdgry9vcRFZF+hxhv0PtVH7Dfp96yul+sTf4VDDe6lOfs8V1dyb/4BIxz+Ga7Lwa2p6hqsVndXGrXb7GZlgvyhUDp/Fg+mMjFcuJxrwkOao1+p04bAQxs+WmmvyOT8i4X70Ew+qGun8AKkd9I8lhPcTbcIQnCjuTnpXYaa19BqEOgrJfQ6pcux3XV6ZEhiLYBCq3Jx/I81nfEf4hQ+Gbo6LprtNKin7TPOS5BA4wp4Ga8TE579ZpypRhv1ue9g+Hvq1aNZz26WGeK9Hu9SeC6jl+yNa52SGRQEz1I6d/evPtekZY2/tXybm7jyPt6SKGbthiBhh+vvVHUvFusa8rG2iknlZsEsclfde1ZUFtd+fI814ElYbWEahvzY5A+ma8GEXH4j3qjjJ6IeLqVlPl3Bjibrgbd2Pc8n8BUNzqbXbmGJ3uZEG7c373B9Cx/+vUyx6bbxN5kisxBDu7eYcDryM4/SqsWoWkEBh0wqEznEUEj5/HAyabkSkyiP7UiLJ/Z1xP8AMTv8wJn8DRVr7ZeEljazqScn/RwMn8WzRU87K5UejaNpcJ1GwjtWa5AYbkL5wueeB2r0CK3vr4z+XbNsRcu2AAqAZ+igdK4TwvcHTrG+a4jjgvJmBMg4ZAR8pI7fjXJTahrHg2LUS2rXVx/aqGB/LIbcpYNkjscjr715rjzep6i91ao9l03XTNfmzR7eJQPvREszk5PAPCjg+tbsdt9sne4UuylgWV35J9R6V82aD47tIPtBkLW7mKQFgpJV88Ejoewx713Hgn4k3ErCS4vLSZB8pjyVkb/dU98dqqVOSWxUJQfU7vWLPEsgvLVny25SVDABT29O1VLCWxkky06o2Tg7trE+h9+BVzTfGGh6hNE1zi38xVeJ3cYfcQAOO/I4PrUvirU/DNvoz6pdfZ7iGNmUFQNwYAnGex4NRy23L5ewQ2MVwCskTbCCXRsHdnqePamXNlFE5ltYhN8hQ7HYrIOwOCfWsez1Ke4t4tU0/wC0LaTFfkmcfICuQwI6r68VBZeKbTV5ZrfTrbzZreTypVCggqMDdxzjJ/PtSSE4tG3pQuJ43utN1GQSOB5kLOM/d4B3DOB/THate0OsNbNDHNGssPzFZEIRgenIP61xZ1+405WW4s4/lkwNg6Y9D0Ucnjir9j4utNRcLM6RybgCMffHuDj/AAquXqiddjoGuhdSmG+tLOW9VjuSNsHHTj1Iqq1k4JP2W5VM7gcb14zweeD+n5VXudt89vdR/Z2liYtE84z5QPDAFexXIwQat2OqvFYql1AhTYGUxknd659FPakS4q+w6yuLnT71bnkFhh4wCquCMENgV3E99Z3mi202niOMQOkdygTHkx8gjjoAKyNKsY7wGaPatqx3Nvf5T6YOeOtP1XVW0y6lsdLtIFRI1YEj57iMjkgtwe4P064q43IlHsdDJp8LKx0+7WeTYTGHbaCccAn096+V/HFvqmm+Ir3TtQs10xhKZBZo4eOPdzuQ+hznivdtM1+20nQ2tb67eIxjKTXUGyDBP3N6lsH/AOtXz748vtP1bX5b+wnvZS5O9riTdznjaTztxjGa9/IHNV27XR89n7/cxjez7Gbub/noaNz/APPQ1QHm85alBbP3j+dfaKtfofIeyL4Zv+eh/KlDt/z0P5VSDNnPNO8yq9qT7Mt72/56H8qXcx/jP5VUMmK0NE0rUtZnMOm2rzsPvEEAL9SeBUTrqEeaTshxoym0oq7N7wJpI1bUXFxl7SJMyr5mzd6DjkivU/BMFrZ63YeRYw2VuxMceVCEkg9APX+tZnw68HXWn6PPdTy6fFLvCzt5/mMAfuqABgV2ehaGtjdLcXEiSzRZ8lEYsckdTwMdeABXwWb4xYjENw2PvMnwzw+GjGe+5xuo27ad8d9Nv72aYwXQi8n5iNrZCbfQjPOB615t8QLTPxb8QwXVvNJEtyXKY5ZccEexr13xh4is7PUreREsZ7+2dmjT7QjGI9Azc8H0X864DXdbgvLyfUtUu4Y5ZD8z4wWAzgbsfpXJRrSjGzWp2VIKTMC30EKqT3NxJZW/JW0ifbj0BI59P1qa30vTZJ5BHYPKzLkvMSx3evOT70t/q+lW0QuCrSxxrku46fQk9fwrEi8dCSRF0/T7yXe21xny1j98he/1o5py1JtGJt/2PHGcfZlCk/LHjCkHpx68VHLp5k27oFIAO0en0FVZfFsa5lurZogSpJUlsduMDj8azL3xxaIGaG4vflUM77AVX0OCucduD+VRaoykonRPp9xLho/3a44XaTRXFN40tGYs8sj7jkMEU5Hr0oo5Jj93seyhrS9tJLS9kHmDOyeNtsqnGPowxxj0rG8U+DLySFmjlg1Oy3IZHWIiQAD2+XH3Sc85FVdTkZyHhWZFUDGxRnPY5PX6e1T+HNenstSQSasyjJKicFlJ9Ae/fg1xpNK6O262exxGs+C7nyLiTSrP7bNM2GViNyZ5JOePTGMYqpoPhCb7DL9qt2lYOQvljIUkMBg5HIOPbpmvbrrQ/wC0t994f1E2lzJ881o8atG7HklCemfSuNhuPE2maibe40BdTVJWJ+zExuvpuByPX1+tdEKzasQ6Mb3PK7/Sde0UpNdxTwRo6MsjNlS46cj6Vq+DIl1Y6nYanqkdnDeQhVubgsUWRXDqPxwRx616RcLBqVhNDqGi3MipIJEgnA9BwCPx6Cq003g+eOK3vIbSzQMzRmSDYqMOMcDB61q6qkrW1J9hyO99PM3fHeh32l/De+kWArLBbGFlXBHllVUkY6Zrh/AE89h/ZskMf2ddm2SVHwCd2cHucqB+le6/Dpr7W9Nis4bmx1az8ko7RTgEexGBkYPp/OotZ+Hs1nK99Y2Nv5Sne1uQoZDjaSvycjGD9RXNFNRaZ1OalNSuczf2JvoXkMMzO6eXJtIVsjnv04P4Vw+p+HPEcNwx0zU3uLTzE35HzxjOCG+vX047V67J/ZqIs1xNHFcQurOxZV6DksM9x+orbi8N2N5fWt5pmRHd5Yy7cxlMdc/TjNTDmiOqotnhXhJtd/4SqTR7q3uoY5opHXYTkOqfKU7A7gOPc169oHhV9ZWzvbtTawplp5VOCxB6Y6euRjufSur07wjY6ZqLXUs3lxsP3cZfG446hT7Y71qveQ6dZNqd9PElvAjb9oO1EPGSAee2eta8t2m0YOooxaTuc/cXk9lYyfZYreK1hk+S3EWGCDIEmepyD07V5N4/+J15apLptmqPe5wZJolb7Nxg+WfU/kKb45+JlrqNjqOn6FZ3sk0zlVukO0Kueq7cn+XWvJnstQcl2s7piTkkxMc/pXs5fl3tHzVtF2PAzDM7R9nQ37j57qS6JZ7qbc3LLJIWXPXj8fX86iMcgH3SR6ryP0qKWGaIfvYZI/8AeQimx7mcLHksTgBepr6qjGFONobHy1RynK8tx5bmjdV68gmspvs9xOizKoZlY7tpP8Pfn2qukybj5kkQHtCDmrVa6uiXSs7MhyaN1SNdL/DEn1KL/hVm21O1jUebpUErqPlIbbk/7XB4+mKqVRpXsEaabs3YbpMdvNMpkCSxhiHHnCPp1AY8E+wr0z4ZfEi18NXt5eXF1a22mXatB/ZqxqrxhfuuMf8ALTA5PevK9b0m81LXUjS007TxKoZD5wWJeMnLHqeevrXTeIfhU+nfD6LxImt295M86BjGwWBFOf4m5Y5AGRjrXyeMxkq8rSlbyPrcJgoUIXjG77n0LovifSdcgiNleeUswICvt8zGenPIrh/jZ40uPBsFtpukxLbNfK3zlcsy8ZO7rkk/zrxbQY9H0vUYxqWrSXFy6bkFkrSBO+M8cj2rtvFfj7SdQtdJtrzJtYFBilnhYyHj72cHPB6DFea5K97XPQSfKYml6fdTPDNMLlgykSIhUJk+rH860hoMMzxPeSJsHITK8Y6HJ79qzNT8Q6fPEYbe/aCQDdHIqEbhjkDjg/WsiOw1Se5Et1q88tsc8MMBj1xnp+NR7z1egabbnU3UNohHlW8Uirxszkof1GKqW2n297OUZ1tm6hm56+gB54OfwqjcWWqWelfaNMsI23HCMJAmSAe+frXMW8GtvdC6uLNXY/fiDjIyevc0RjpuVbXY09R0e2WYwX175gYHaOVyfbJ9P5VjXHh2xt3iaPUWgTHz74QVKnsSeldQJbhLYQ3NhPEwTdGJFyAB23DjPsa5i4vtZxJAtrZKY26CBvnU9GxjAq02waS3IJ/CscRVVvLQ5UHIjJB9+tFQQ6x4gXf/AMSm0T5jkB5F/QNiineS6k3h3PZfOS4gWBrc+W68MuCoJ7jt+IrIlglEht53cShcDdGpDDsc4w1WPDt1pLwTJZBRgfvbYMCyE5JIzyRn3q/d21jewKsTFN4DLMzH5SP4tvb0NebezPQ5boZ4Z17VLW6a1mhV9hBiZB/rBzjpnB9q9Ahhj8RQZb91qe07SCVL46qcen9a8nt3nhn+zzRlZkz8qoDHn165AOOorV0aDWrPVv8AQr6OO3lCsqkM23By3OCDn0oktbijKx181ylsrRXSTLNGShjbnGO4OOenrTdRTRrqzjNxa2t3Gw3KkyLuY+x59q71baHUrKC31C3tndogXaMfKSRyf1qOHwxaXQtdFlIt9txujuQgcqWGNvzHHPAByOmKqmk5K5c5PlOK+HDWGleP7S40vTEsrZ4JEkKFgCCM88dsHpxXtl79nIsbxZWkiKN5m3PGV55OeKs6F8OvC2lzxzXmuG6uI843ToijPGNuavCbSptUNnaXe+Hb+6WE4KYHKsRz7jn2+vdOKlG2xwxnyyvucRq/hWXVIoJpDEGiLANKu1WGCBy3HQitTw1pOqSaRMo1zQ7XT7VyrtDOZXiZTllJOAvcYJ4zWt4huLXRdJvNYe3G20heRmYZY4GQMnnrXytoepXN5dX9xdJ9ouGuEvpI2XcJgJAXUj3Bb8qUKEUmxzrynofQ8Vrc6oy3Wm2UN1GQVF7d35Ky8DkrHktyMcsOnFUr7Q/E0cLx22vafp6k7ilppgI795Cx9P1rT+Dm+28N3mizhnfTbyT7O0nJktnYvE/uCM8+1dJqcIDvuIIYHC/hxWqjHsY3bPBfFGl+NbGKSSy8TXU6r/yzjURHHtt/D9a8/fxV4m+Xd4g1Ydcj7W/+NfQWvwx/ZJRLGoUrznpXzfqm03kvlj5fOcjt3ruoNSWqMKqa2Zox+LPEigf8Tu7cdxIwcf8AjwNTJ4svBOHurHSL1l/jlsUV/wDvuPa361hKDsU4P3RzTVdWlbKkAZNbcsb7GWptRp4Iv5w+o6He6dk5eSwujIn/AHxJyPwY1Pq/w7sdSs/tngvUk1ERqTNbcmZQO+zAf9CPeufIU/e+XNPtpJrWdJoZXilQhkkRirKexBHINWqtWLvGTMZYajNWlFfIwRpbLM0VzeW9qynDCUOCPqNvFbeiaH4YkfGqeI/LKsN3lR5RV45LZJzjPAGfpXo/hW3j+J8x0TW7MT6mqfudStyFusf7a8CUDAyeG+tZ3xf+FkfgK3srj7BqDxygx3VzbktGGGMP9CCeDyMUYnMZ8lotp/Ixw+WQU3zpOPzPNvHeoWOrrA2i6X9htYEMEIVtzTA9Hb/aOKhPiDWda8I2nhb7eY2013eG3ZtqzKf4SO5BHGemTU1raaRIWWzkVjn5jggkeuD61t+E/hHrHie/gubP91aSN8shjJzjOSB3HBryI1oqT5j2p0WoJx2PLvMvo7wFomiuoG3BXGCK6XSdJ17VpIL7UY7lNPRyFDMV+YjtxxkfnXu3xp8OeFNB+F9r/a1rMJbKRIbSaFVWYtk9Seq7QxwenFeI23xKFnZmyt7FfKeMRvJON7yHcCSe2cdOOKU22rxRKj/MzW03R1tH2W8ZYhcbtqs5GB68CulsIpIbqAXMMLRqM4cqTnnGf/11wuveMfEkelxxO0ispYmdYQv+7hlGMDPBFYqa9dXGnC3upWdtwfzGHQggjBHOTzWHJKS1Lg4xPVZbiwvpjbyWMTxgBZHfchiHUYAyCM+lc1rGk6tCrtosFldeRzCEfkjPI64JxjvWLoHiS5PigaXFIJIGBZVIyWdEyvJ7kiptc8RaxY+TqenXK6cGmZZUkjwUPPysh4YHqOPyoimnymrcbXJdM8S3DTCz12zntj90HYxVmPX+Q/WpdR0uznnW8gVSrjaFaTlRnoPbj9K2m+J2qeKfB8OgazdWSWcBXyHFqqNHJyBll4IPOOAR61iG3vYmNpcoJom5SdFCuufm2sMHsOvBobSb6EN3WpjS6UqTybmgyxzyu49AOufaird1ps7yB4xA6EAje5BA9OlFVePcxcF2O2S3spHlkMKyPkEuPlKEdMHOR9e9aURtpAkhlgniGT8ynJz05H+FctpGsRXkQuoY/KuCgLgYYYHt1x/KthLlkijvPsxij3bZEOMg46jnkEV5zTR6qSNW40eK/hIsrkRyA7k2fKUGffPXP5Vk2WqTWJe1eE+dDhbiKNwGi46qTgEe49a0fOkktfMt90bdVlBGQuOo/wDrinC3N/ClzIj3EiD55VjAyMcqVPIGfbjPFJMbh2Oq8K+KVWJbW42x5JVROM9uzAnn2rtYtWjvLcKmBJGPlkLduvevFtWhu9PwzWlsGjxJFMRhXTIznrz7Y71u6P4la1uPLuLNpn3Ah0lABBPB4H0GPU9K0ik1cdujPToxZ/YisiQS3JLOuAARgdDz82K2PD+pW0F0rwyRJLgFlbrjp0BrxnWdPn8Sy2uteH9fS0Nsxa7tLibyhIAOXXBx0znp615VrOoana69MH1Z5pLe5do5o5t43ZHIPccCtYR5vkYVPc6H2x4w0efxd4E1Wz0/MzXNuWt8HaGkU5C5+oxXylCNW8I+M449RtntZreUwXKF9rqrDDAEdDgnBr6R+E/i+Cfwho/2JxInkgHc+4q4++G9Dk965T9oP4a2fiGJfEmizSy6zdXCefE0oWIqcLu+bG3b8vTrnpXZRrRcbM5KlKUZaGBc+L4PBOv6VcaJpD3UN1bLFcXctw8kl5FH8qBsfKrdO2QRgivb9O1ax8QaNZ6laZiaWIO0EhG+PtgivB/DcWraLFY6BrvjKCa0iMoj0yByvlybN2ZeAW9MZ710/jK0+x6U+qWDQW62y8eXOU527kYY7EZ9fpUVJuKVtR06ak3fQ6Tx7MbXRry4G0GGGRvm6cDNfMEspLbnOSSScfSvcvizq0rfDOG6ucRz6kkeFVsg7hkkEdRxXz9LN+7B3Hqa9HC+8uZHJXfK7M0xIPLPIxkfoKjjkGwc8cDNUxM2GLEbcHNAu4okQFlHUnNdUkzGMkXm2tIOabPKijkgHOAf5Uzw5MNR1KOP7LPJHIG2iE/McD6H09KW/SfzJP7H0O9mKE+bcuS5jHcqcBUOO+M+9Z86TsXurmWNW1Cw1uC7026ntLi2kBglicqyMOWcEenA9812On/FTx8+pm+v/El3qav8slteYkt5E7qYsbcfQA+hrziTda3H2Xc8iY+VmHKLnoffPJrWhZVG4Y2gDpTkosiPNc9EvfDvg/xsP7Q8OXMPhbxGPmfTZ5P9GuMcnyXPQn+63P1r0/8AZm+IV2ml3+k6jpcq2tjEZv7R8oKkLc5Q9PlwOMflXzvqUk2loJPJS5v5kAs7ZQJHDt3MeCcj+orpPAfizxFo/g27sV1KWXUbu6Hmo2HNqi5yMEjDszHPoFHrXnTnBXZ1xUpNJGj8b/GVx8RdWi0/w3atqGnQs0jzvCwSV+hOSOABnHrzXFeHPCts139obSFn2DLfvlcc46KcEYPPJrq2nmtbdGGtajZQwqq+XEoCR/UKD3OKo/ZvF9mq3em+IojCodpILuXKxse4JGO9czqOXkbqnZ3epFqPhhr6zkhb+0ihlLq6RiRFYnOBtJ7YGK5RfDurWObVpkVCF2blZd4Vs55XjrivTtGufFF0nnSWWmJI6qGjhlVQ7dd/HGD/AC47VcZdVRDcGzR5i25oVn5ORyFJ4B/Ks1UcdDV01LU+e783mk61/aChYrlXaRXRwSOeOh4rutUYfETwpJPDD9m1O3OQucrLx0Jx7fgcDvXWataW+pqYL7RQsgJJd4QQ5B6Mex5ritTtdPe+aH7NNpdzb7Xj8iFwsy5+bhe3A59qtzUrPqjNRcbrocQNBvLQ/wCkP9lEUoMit99f7px0Irpjr02nSWzalMZoWtkHmJw8hBGCeegXA+nrXfpol7q8UULPDKLhTHJkFmUkfK+Mcg+vavKPFGnvc6jsErTRwJ5MT4+9jIzinCXtdwnDkR3U1u92/wBq0147i2lG5HU5H0/SisHw5Dq+k6aLKHVraEKxYo2MgkA9xkUVk3Z2C8epheF9ZtY5beWF5USPcjDf8yAjGT2IFeh6Xqk1xbJazOIWdSEkVQ67j0Pt9OvNeBwvJBL8m5WxhgeK73R9YvJPDlvMkR86C6eMSKOW3KCAcdxg1Vals0a0atr3PT7eaaxhSR9kILDMbu20SHupH8Lc4rWstZaSVvsckB3jeAVZWB7DPcdeKwLNbrVfDomaB3edThky2XHIOfz6VlaX/alra6hFJbXLFWiVgMkrtHOfTqD+tcaV79zsbs12PTrLWotWt7mwuLbK42yISrbSR1XPPYeua5vxBpEpvzqthdBbeRBHKC4BZ1YqeCBjn2rG8P3VwmopeSm4PyJG8TRkyRLjtnqK9W0SzHiLSbi3l0+3N0mf9a5WOVv9oZ4zkEY/nUu8JaFRlGULnGeELex/sXULi7t7a62Sbk3JlclGUkjPXkDJryqztGmvlsZJo4Ssm12Lggc9j0NfRw+HUV7ov9n7Z7G4dWaS2jnO0s2ckE8t14B6eleU+KPg74n01pJNNaHULdBkq3ySr6/L0P4c+1ddFpXbe5x15c1tNj134cvo2h+HodLjuvJcyhhKAWO9vlDn0zgcdK9H0bxLdaj4ameaNLj7MzJIXjGSBwGHcc4rwH4fWsen6TZzX6tFesojVLhgHLBtwC8ZxwRjmur8J+LNdtZtRt9N8OjVI5V3TyMrDYrfMVXp6E/hWcPdk7suo+aKsjptYsdP8VW+vXa+Zp7xmOcK8QZknx8zDd1Do20gkjAHpXPPY2epeAzZafFOdRV0mgiZSAHQ4LjoD8pfB6EgetVU+Kei28ep2+qWSLO8aKkqzMWjABwApzuI7HPsa8w8XfETVL92tdBnn0nS1BVY4W2SMO+WHIB4+UHHFdV+a3KcFWrCknzPU6z41eIP+KTs9NTUI7m6trgPDZjaAsRDDqowOmcf7XFeE3viS+gIWfTdgz1LH+dbjyPMjSTO0jv1Zjkn8apkK2VdQw7gjIrppVZU1ZM8qpilOd3HQ2/A1teeMLG7XTkRr+NvltBJhyuMl8ngqOmBz0rrvDvhq6jsbuSS383yEV7pGALQq33Sf9kjHPvXIfAvxBpngv4p21xrUZfT5WCOQnKqTyR+GQR3Fel/tO+BNF8I3NvrPh/U0kstbBaO0iBwkaqCGL7iWyW44HFdlDFVIzUtzolSpzgeZaGkdn4we7i1p9OsbCcyxTQkGRD1AjXI3HI9cD1r33wjpmi+PLi51fX/ABHctIs4Nyu1YA7N/CgYttOR0FfJyMXfuSpBHrmvU/A0eueJhPZW0UQSSVZZsyAZ25xwBk8nt6CvPxMpVJ3vZHdh+WELdTqfjB8G9S8Lz3viDQLpr2wWQyfZpATPFF33f3gD1PHHPrXneli3l02aQS/Z5XAUOybgrE8bF6sTjH+FfSvhrSfEWl2CzXN7qKwyQLCRFE3lBhwWbzO5HH4e9NXwvosKza9ptnaX3iCJSln9sKJHGw5G1V4Xnq3J9xSjipyXs195MqKvzJHkfjSaH4a+EodF0W4jufFczLNql8EUyWkeOIB129eR16+1cf4e1JY7qAeZZYu0EjJ5JXa+Ru5BwCefyqj4l0zxpbazql14i0S9ea7la4uZki3x5J5O5crj8aqWFjpGo6dFGLqW2vYHLKkmFVwcfLn1HocUVYKw6ctdDvLi9uLe823OjSmNAN3lPIHC5+9jGCBx0zipLXVrMpcWyrqryhjIAV8xWDc4AIPGO2K4aefxJp91bRQ6vBMxceUsT71A79OQRyMdea9G0DUNXuLU7o7IQLHuQIHDbsjJZTz2P51yyXKjqhLnYth4o8NtbQxA2iXA4dGtAhB46cDqevTtWvfajp0WjT39pLbyzRKWaFBtJwcjI5x6Vmf8fqJvtLPUnicPIjbfMfkkqON3Hriu2+Hmm6H4knl0HVbW50+xmiZpJEkKMoX7oDleh5GPSog4uaTLlzKLZ5ve+Ire60ldQht3VxMkU0O/Jy2ece3OKkttShiMSXwxbxt5kUm8YjIPqDj1FeneKfhn8MbfT3tbO410zRncsxuVKg/7uzmvMr7Sfh7pn+iXE3iO6dMrxA0agE85LYAGe9bTppGMajerNV9SihvI76G6jjQ9SOS3btwMZriNR+HHiy333VtLYXybjtEMxR8HoQGwD+BrtotX8P6fpt1faTo9o2zCzNdXJLAYHLBVPHTpWVq3iXxlGQbOz0WytX+cz26CTA/4Gev1ArOnJxejHV97dHOW2mX90Hk1DTdbhulby5BEjBSVAXPTnIA55oro4b/WJVMlz4iv5iWOx4J0RSvbgDANFU2m/wCv8yFHyOR8SaBpesW9ubhBBg4VoEG+TA4BbsKdbeF9Bh8PS2cdvdCdmVjJvLlSPoMDBzz6VsxbobYRMqMSM5U7sA81JcQWsNskc2Ilt5I5Cm8pwSc59Rzn8q5qNV/Dc7q9KNuZHTeBW0vSIdPWT7UbeSDZIWU7WcAjn5QBwOuM9K7DV/C+h6tD9tsFWAkYO+Tl+OACPxHJrzv/AEKSU2eny/Z7df8AVvsG0rzkDJ+vUV3XhOXzLZ1juyPJYqYg4K9jkL+Pr19ackn0IhPzMTSvD9jptxLHevNFJFmVUQlgAO3HOSOa63wvPp8LztZ3jXNoZRFcBfmeBwThicZ74J5FQ6hp6yQb22qsLbtzDI5BJJ9M5PFcvpELeHtVa4jneBbpT91yAT33AH37D0qU18zR7XWx61LbQ6tbS299JJBA7EidJNrJgcbWHTpnjpVldPuIbCK3S/mmliG1JZQH80AdCeufrXF+AtYm1rUkiktxbWsUzssokLJPJ0ween0+ldPq2vto8ck8ebiGNRuij+Yxn1AHY+laxkuphK/Q4bxdp2qwC51G9WztbeBBJO3lblwuCSpyeM9jjrXlniL4g3t1MY9Daayj2/POTiRz6gfwcfU+9fQeq+K9IPha/vWtrjUIbeMfb7aO3L4BGSpB7DnJPAxXyHdzRtcyvDH5cbOSiZztUngVvSgpHm42tOGidrji+0nuT396WPG3B6VXByc08NxXXGnc8WUiw8g24Wq/OaTNKK19kZ8zKWuWrXFpujX97H8yHOCK67Rxr3jnwxp62Gg3F9c6XEba5mtYmkdlLFk3qvp8wB9MDsK56XLRsqnBIwD1xVz4T/E3xL8MNZubnQZ40Fy8a3KSRBhLGj5KjPTPTI5q4v2PvI7sK/aRcWdTH8EPiJL4V1DxPDowS1tRukhkk23IC8t+6+8MDnnBxyM155HLqen3qS291JFIWBHluRwT04/lX1nfa9r/AMO/FNn8SvDtxf8AiXwX4sRbm5tZHaWaElR3PdRwD6DB6Zr5K8W6qupeIdRu4U8qCad5Il7hSxIBx9a56j5pXR6dPRG1J8SfEt1afZLrUZbiCNmkCNI21jjAyn3T19K2bDx7dQ21sIo7WVA0skoIy2cYAwcdDk/Q15SSoZE+YMeG/Otq5cQJHD9nELGFN+QMjgZPHqahwWhpGbO/0b4xaxp1/C8fmQ26vh4UbKSKfUNnHPp1/Wu9m+Lul6tbia38N6KZSSjjUmUMxUZ7J06Y+bqa+dLmZGtdvfPB966S00W4/wCEUN5dQvtiDy5ZGG1WGFYEe64weOamaSHG8md7/wALI8C6p5UevfDzT4AG+/YytCyn1GP8a6rw/ofw+1SxS/0bxFrdtay7kWF5gNjDryQMnnjk1823QGA2CFycEHrW/wCG4bmFILh9ZWy0+f5WmVDJsY5GCn1HWicVYUHqfUVjF4YtL2JrYPc35UtEZror5hHJwvTPtU9x4qhe4+zLcbQGCnylwoJ7E/8A1+1eDWt9qFhqVmiatpzW6SGA3VtwwYtwG5+XPbPuKsQ+JNZsNUutDvpolnilXy5Zso/zfMRz1WuSzXwnTzLqj1zSPEAgvhZ3OJ4LiQkMw/1Qx2I6jI6/4Vs6nbwXEPkssNxbt2JBG09QQfw7V4tr+paxNZMy6VDqCAB47mK6+ZmB+7g9/vZHXin6B448QR/aNPk0ma8iQLJHE8ilzC38IIxuKnoR+NZuLepSetjt8aBZ3clpPpVsGZSrssYGF5HXHOPT0NZZ0dbEldOdDbuoxDIc4A4HPQ/XFcvqGva54j0xNU0Xw8ZZopDDMImO/pwxX05P5VteFLTXpdPhbWbaa1fGVR5BuJPJ47DtipbaW5Sak7WLX9n6fP8AvBdXducAMirwCOvSitObRJpSsnnwxEqMrs34P1zRTUlbchwd9hEa0lRvKtYFkAACnAQ/lz0rM8QaPY6ta+SwlV4zlHiQM68dBngjnp9DUemySRKDuHl545BrYTyZlVhlJccKTjI9x+IrhU3FnpzpKcbI4rVPCmvQWUn2G8N6vlLtViEKsp4A/Q9vxpnh7xPrGjay9rdefFuUPtwQ+WPBBbOB1FdhfXb6fJ9pjgmZ3bdKUG7eQODjvx9e1Zs0vg3UbyT+0NPnhnkjRA8U8keW6gkE+vZa64VLrXU8+VFRlpudno/igTW/mLdtKZJPKk8yEKRkYz16Z71bv4bPWrUo1qiky7Wy3lk88Y45zj9e9eeazp3g/Sb23jZNVtZGbjybxn24/iwU+YA+9U7nxxe2ImRXlvgYxskWFkAXsfX35o5HL4S+ZRfvHsC2q6LEp0+JHt5WQrGzbQhOAT9VGT/+quqiurC5tF+1Wc7RTHZvjjLndnptGc55/lXC6D4ij8TeHY4/3dv5sW1/Mwztgdhnscd815b4n1+PQbyW3tfE1xcXVrcIywywfcIJyMqQSQeppUoO/KFWUUuZs9P/AGgrTw/o2hiaTwzMs13mP7VaymAgkZHmDv8AQqe9fNhPNdT8TPHVx4w1KEDH2K1X9wTAqOzEDczYyeT0Ga5INmvVoR5Y6nz+Nmqk9CUGnZqGnKa6k7Hm8rJh9aWtPwho8evazHpkmpQ2DS8RyTIzKWz045Few618EtN0fTbKOW41i8vruRYhNAiLAhPVn3DgAe/NRLERhubU8JUqK6R4YK9x/Zp8F6Pq2nah4i1bTLS8ZblbazadAwTapaRgDx/Egri/iX4X8PeF9FWPSb291XU0J+0SLDm3AGfuuBj07muf1X4lakfA2m+DNBjfStJtbcrdeW/728kY7pHdh0UseFHbGc0+b20dNjpw9D2NTml0O/8A2m/ifb3ccXgbwndq2mwjN7cW5IWVs/6oHoVHU44J+lfO8k/lzq20S8cj1zV6KOe7uPKt4ZJZSuAgBPFdTpXgqG2mt5tXxM0rbdqSYSM+5HfPbj8aynKEEd8FKbucLbu/29ZIrdn+YFEA3ZPpxWhqWpzXsUEMw/1I2Lxgrz06fzr3fQIdN0mM/uIVuPLxK0SbUO5RjafTn86h0/wn4Vmvv7QewinuHK745s7ASP7vQcVz/WFe7idLoSWiZ8/3cJMOcAAEZ5z+ddt4S8WW8dhHpN0ha1lje3ny7EbWBwcd8E5Ar1PUfhb4d1TUJ7q4eezWVVSOKArGqnHpgjk9s+tY9l8NdB0e/mVJ5p5IwWQkncQR1AAx0PPepniISQ4UakGeFXeUeRFYvGGIAPH41asXkghQrN+5wWdCvQ84BHevoTTvAPgXVJpU1CwlaZ8MkouGXJHGCB0Gf1reg+FHgiyAtx4dFznDGaSWRyTnhQcj+WPWlLFK2wlQktT5lnupNKv7y2gkjnikCBXUnA6EEeh6g/U120muafqSPFqTNNPIEUumePlBXjucjOfqOK9i1T4WeBbkRKfDzRyM45tpWX88n/OaW1+GvgOwkjnfTdsqMHQC4dmBz0PP6VjKqmti4waZ574fsb97BjoC286SASGPcCVJ+YYJOQpz0PI6V3XhnQb6O0X7UYTJG7EyBMSBCc7f0rpktdP01mXSNHiswxw2NqL9cCsrVQzOn2+8kTa25Y0OxCR+rDp+dYVLtXaNI6dRsEVnpkU62lnyTvk2nJbJPXnrUFzexsUmUPOsoLIYF3rwOmRkf41FcmG5JhhBBXOWXIUZGDu9fpVHVNTsdGskt40VVA/dwxqAD64HQDJ606dFzV3oiJz5dLl1752IYw5yAf8AOaK89vfE+r/apMyR2/zHCeWG49c96K3VKmY+3Zv2/AC9t238KbqFxNDeRRxyFVMm3Htz/hRRXmLc9mbajoaEUEU9ravKgYt5ZPbJLYP6UalZWst7qEUkCOioMAjp82KKKuLMJbL0X5HP6np9tJAPM85/LiZU3TucDnjrXIz2Nt/bES7Xw8AZsSMMnj3oorppylbc45rVHt187aH8Nr+90pja3ESb0deSGPBPOcn6180zyyTTNNM7SSOxZmY5LE9SaKK68Jszmx7fOhUPFWBRRXajy57kiVIAKKKfQzse4/B7wp4fu9Q8GXdzpqSzXMztMWd8OVyVyM44IHave/iPLKlr5aSOirbh12sQQxIyciiivOm2+Y9jDxSjt/VjxH9rfVb/AE7SNC8PWE4tNKuYTJPbQoqLIy4wTgZNfNUn3GHvRRXp0P4KOap8Z6zptpb6f4WDWcKws2wMy9WB65PfqasaDaW+oRaW15EJiYud3fDEAn1PvRRXlVG+VvzPTSVl6L8yeOaX7TcfOcRT7Ix2UDoAKb4Vu7i8kuftMpkKXgRSQMgEDIzRRTXws0l8SOoeWQW+3e20PIoGe2QP5GrCQxxzxXMa7JtjjepweF46fzoorB7G32jOgdnczscyK0ZDY/2mP9BXo+ksz2BiLEI8W0hTjgg+lFFRUexnHZlK/JhlitIyVgVwgXrxjpnrS2ACXMzqAHSMlWxyDj1oopQd6quKXwsqlVa1jkYBnedlYnnIA4qrOB9qaLaNgONpHH3QaKK9GLbrtdDkfwmfegKQqgBfQcV53r7s2vX0jMd0UgijOfurjoPzooor7GRnwwQsGLRIx3HkjNFFFcTbHZH/2Q=="/>
          <p:cNvSpPr>
            <a:spLocks noChangeAspect="1" noChangeArrowheads="1"/>
          </p:cNvSpPr>
          <p:nvPr/>
        </p:nvSpPr>
        <p:spPr bwMode="auto">
          <a:xfrm>
            <a:off x="1736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collage of HEC-ResSim windows depicting plots, data tables, maps, and editors.">
            <a:extLst>
              <a:ext uri="{FF2B5EF4-FFF2-40B4-BE49-F238E27FC236}">
                <a16:creationId xmlns:a16="http://schemas.microsoft.com/office/drawing/2014/main" id="{0C1042BD-1266-24FE-AF14-95F8E8E8D3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3" r="17566" b="1"/>
          <a:stretch/>
        </p:blipFill>
        <p:spPr bwMode="auto">
          <a:xfrm>
            <a:off x="6232604" y="955661"/>
            <a:ext cx="5776273" cy="5599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166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latin typeface="Calibri" panose="020F0502020204030204" pitchFamily="34" charset="0"/>
                <a:cs typeface="Calibri" panose="020F0502020204030204" pitchFamily="34" charset="0"/>
              </a:rPr>
              <a:t>HEC-ResSim: Contour Plots</a:t>
            </a:r>
            <a:endParaRPr lang="en-US" sz="2000" dirty="0">
              <a:solidFill>
                <a:srgbClr val="00CCFF"/>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228600" y="990600"/>
            <a:ext cx="6019800" cy="3457788"/>
          </a:xfrm>
          <a:prstGeom prst="rect">
            <a:avLst/>
          </a:prstGeom>
        </p:spPr>
      </p:pic>
      <p:pic>
        <p:nvPicPr>
          <p:cNvPr id="5" name="Picture 4"/>
          <p:cNvPicPr>
            <a:picLocks noChangeAspect="1"/>
          </p:cNvPicPr>
          <p:nvPr/>
        </p:nvPicPr>
        <p:blipFill>
          <a:blip r:embed="rId3"/>
          <a:stretch>
            <a:fillRect/>
          </a:stretch>
        </p:blipFill>
        <p:spPr>
          <a:xfrm>
            <a:off x="5867400" y="3276600"/>
            <a:ext cx="6051806" cy="3476172"/>
          </a:xfrm>
          <a:prstGeom prst="rect">
            <a:avLst/>
          </a:prstGeom>
        </p:spPr>
      </p:pic>
    </p:spTree>
    <p:extLst>
      <p:ext uri="{BB962C8B-B14F-4D97-AF65-F5344CB8AC3E}">
        <p14:creationId xmlns:p14="http://schemas.microsoft.com/office/powerpoint/2010/main" val="2186606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4965430" y="215910"/>
            <a:ext cx="6586491" cy="736069"/>
          </a:xfrm>
        </p:spPr>
        <p:txBody>
          <a:bodyPr vert="horz" lIns="91440" tIns="45720" rIns="91440" bIns="45720" rtlCol="0" anchor="b">
            <a:normAutofit/>
          </a:bodyPr>
          <a:lstStyle/>
          <a:p>
            <a:pPr algn="ctr"/>
            <a:r>
              <a:rPr lang="en-US"/>
              <a:t>Benefits</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4965431" y="1240077"/>
            <a:ext cx="7009451" cy="5461343"/>
          </a:xfrm>
        </p:spPr>
        <p:txBody>
          <a:bodyPr vert="horz" lIns="91440" tIns="45720" rIns="91440" bIns="45720" rtlCol="0">
            <a:normAutofit lnSpcReduction="10000"/>
          </a:bodyPr>
          <a:lstStyle/>
          <a:p>
            <a:r>
              <a:rPr lang="en-US" sz="2000" dirty="0"/>
              <a:t>HEC-ResSim is a widely deployed reservoir operations modeling program:</a:t>
            </a:r>
          </a:p>
          <a:p>
            <a:pPr lvl="1"/>
            <a:r>
              <a:rPr lang="en-US" sz="2000" dirty="0"/>
              <a:t>Users can compare multiple alternatives for planning studies.</a:t>
            </a:r>
          </a:p>
          <a:p>
            <a:pPr lvl="1"/>
            <a:r>
              <a:rPr lang="en-US" sz="2000" dirty="0"/>
              <a:t>HEC-ResSim forms a critical part of the U.S. Army Corps of Engineers’ Corps Water Management System (CWMS) for real-time operation decision-making.</a:t>
            </a:r>
          </a:p>
          <a:p>
            <a:r>
              <a:rPr lang="en-US" sz="2000" dirty="0"/>
              <a:t>Impacts Assessment:</a:t>
            </a:r>
          </a:p>
          <a:p>
            <a:pPr lvl="1"/>
            <a:r>
              <a:rPr lang="en-US" sz="2000" dirty="0"/>
              <a:t>WQ capabilities and graphics are integrated, allowing rapid, efficient, and effective environmental impacts assessments.</a:t>
            </a:r>
          </a:p>
          <a:p>
            <a:r>
              <a:rPr lang="en-US" sz="2000" dirty="0"/>
              <a:t>Environmental Flows:</a:t>
            </a:r>
          </a:p>
          <a:p>
            <a:pPr lvl="1"/>
            <a:r>
              <a:rPr lang="en-US" sz="2000" dirty="0"/>
              <a:t>Users can create reservoir operation rules based on temperatures and constituent concentration..</a:t>
            </a:r>
          </a:p>
          <a:p>
            <a:pPr lvl="1"/>
            <a:r>
              <a:rPr lang="en-US" sz="2000" dirty="0"/>
              <a:t>Rules based on flow or stage can be used in conjunction with WQ rules for ecosystem restoration and management (</a:t>
            </a:r>
            <a:r>
              <a:rPr lang="en-US" sz="2000" i="1" dirty="0"/>
              <a:t>E-flows</a:t>
            </a:r>
            <a:r>
              <a:rPr lang="en-US" sz="2000" dirty="0"/>
              <a:t>).</a:t>
            </a:r>
          </a:p>
          <a:p>
            <a:r>
              <a:rPr lang="en-US" sz="2000" i="1" dirty="0"/>
              <a:t>Selective withdrawal</a:t>
            </a:r>
            <a:r>
              <a:rPr lang="en-US" sz="2000" dirty="0"/>
              <a:t> supports reservoirs with selective withdrawal structures.</a:t>
            </a:r>
          </a:p>
        </p:txBody>
      </p:sp>
      <p:pic>
        <p:nvPicPr>
          <p:cNvPr id="6" name="Content Placeholder 5" descr="A picture containing tree, outdoor, sky, water&#10;&#10;Description automatically generated">
            <a:extLst>
              <a:ext uri="{FF2B5EF4-FFF2-40B4-BE49-F238E27FC236}">
                <a16:creationId xmlns:a16="http://schemas.microsoft.com/office/drawing/2014/main" id="{164E14D1-D230-2D41-910A-766363D2EC8F}"/>
              </a:ext>
            </a:extLst>
          </p:cNvPr>
          <p:cNvPicPr>
            <a:picLocks noGrp="1" noChangeAspect="1"/>
          </p:cNvPicPr>
          <p:nvPr>
            <p:ph sz="half" idx="2"/>
          </p:nvPr>
        </p:nvPicPr>
        <p:blipFill rotWithShape="1">
          <a:blip r:embed="rId2"/>
          <a:srcRect l="25147" r="33282"/>
          <a:stretch/>
        </p:blipFill>
        <p:spPr>
          <a:xfrm>
            <a:off x="20" y="10"/>
            <a:ext cx="4635571" cy="6857990"/>
          </a:xfrm>
          <a:prstGeom prst="rect">
            <a:avLst/>
          </a:prstGeom>
          <a:effectLst/>
        </p:spPr>
      </p:pic>
    </p:spTree>
    <p:extLst>
      <p:ext uri="{BB962C8B-B14F-4D97-AF65-F5344CB8AC3E}">
        <p14:creationId xmlns:p14="http://schemas.microsoft.com/office/powerpoint/2010/main" val="3927080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04" y="202287"/>
            <a:ext cx="11750330" cy="662009"/>
          </a:xfrm>
        </p:spPr>
        <p:txBody>
          <a:bodyPr>
            <a:noAutofit/>
          </a:bodyPr>
          <a:lstStyle/>
          <a:p>
            <a:pPr algn="ctr"/>
            <a:r>
              <a:rPr lang="en-US" sz="3200"/>
              <a:t>Integrating Water Quality in Reservoir Release Decision-Making</a:t>
            </a:r>
          </a:p>
        </p:txBody>
      </p:sp>
      <p:pic>
        <p:nvPicPr>
          <p:cNvPr id="10" name="Picture 9">
            <a:extLst>
              <a:ext uri="{FF2B5EF4-FFF2-40B4-BE49-F238E27FC236}">
                <a16:creationId xmlns:a16="http://schemas.microsoft.com/office/drawing/2014/main" id="{2AF45B36-6C7F-C848-BB75-F5E6C8AB45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92466" y="1052186"/>
            <a:ext cx="4119776" cy="5551118"/>
          </a:xfrm>
          <a:prstGeom prst="rect">
            <a:avLst/>
          </a:prstGeom>
          <a:solidFill>
            <a:sysClr val="window" lastClr="FFFFFF">
              <a:alpha val="92000"/>
            </a:sysClr>
          </a:solidFill>
        </p:spPr>
      </p:pic>
      <p:sp>
        <p:nvSpPr>
          <p:cNvPr id="11" name="TextBox 10">
            <a:extLst>
              <a:ext uri="{FF2B5EF4-FFF2-40B4-BE49-F238E27FC236}">
                <a16:creationId xmlns:a16="http://schemas.microsoft.com/office/drawing/2014/main" id="{10537A12-C228-7A4E-A0B5-426806B1EF53}"/>
              </a:ext>
            </a:extLst>
          </p:cNvPr>
          <p:cNvSpPr txBox="1"/>
          <p:nvPr/>
        </p:nvSpPr>
        <p:spPr>
          <a:xfrm>
            <a:off x="286013" y="1022960"/>
            <a:ext cx="3453780" cy="5355312"/>
          </a:xfrm>
          <a:prstGeom prst="rect">
            <a:avLst/>
          </a:prstGeom>
          <a:noFill/>
        </p:spPr>
        <p:txBody>
          <a:bodyPr wrap="square" rtlCol="0">
            <a:spAutoFit/>
          </a:bodyPr>
          <a:lstStyle/>
          <a:p>
            <a:r>
              <a:rPr lang="en-US" dirty="0">
                <a:solidFill>
                  <a:srgbClr val="0070C0"/>
                </a:solidFill>
              </a:rPr>
              <a:t>Typical Modeling Strategy:</a:t>
            </a:r>
          </a:p>
          <a:p>
            <a:pPr marL="342900" indent="-342900">
              <a:buFont typeface="Arial" panose="020B0604020202020204" pitchFamily="34" charset="0"/>
              <a:buChar char="•"/>
            </a:pPr>
            <a:r>
              <a:rPr lang="en-US" dirty="0">
                <a:solidFill>
                  <a:srgbClr val="0070C0"/>
                </a:solidFill>
              </a:rPr>
              <a:t>WQ is simulated </a:t>
            </a:r>
            <a:r>
              <a:rPr lang="en-US" u="sng" dirty="0">
                <a:solidFill>
                  <a:srgbClr val="0070C0"/>
                </a:solidFill>
              </a:rPr>
              <a:t>after</a:t>
            </a:r>
            <a:r>
              <a:rPr lang="en-US" dirty="0">
                <a:solidFill>
                  <a:srgbClr val="0070C0"/>
                </a:solidFill>
              </a:rPr>
              <a:t> computing the hydrology and release decisions.</a:t>
            </a:r>
          </a:p>
          <a:p>
            <a:pPr marL="342900" indent="-342900">
              <a:buFont typeface="Arial" panose="020B0604020202020204" pitchFamily="34" charset="0"/>
              <a:buChar char="•"/>
            </a:pPr>
            <a:r>
              <a:rPr lang="en-US" dirty="0">
                <a:solidFill>
                  <a:srgbClr val="0070C0"/>
                </a:solidFill>
              </a:rPr>
              <a:t>WQ operation rules are specified </a:t>
            </a:r>
            <a:r>
              <a:rPr lang="en-US" u="sng" dirty="0">
                <a:solidFill>
                  <a:srgbClr val="0070C0"/>
                </a:solidFill>
              </a:rPr>
              <a:t>indirectly</a:t>
            </a:r>
            <a:r>
              <a:rPr lang="en-US" dirty="0">
                <a:solidFill>
                  <a:srgbClr val="0070C0"/>
                </a:solidFill>
              </a:rPr>
              <a:t> (using stage and flow) to meet environmental objectives.</a:t>
            </a:r>
          </a:p>
          <a:p>
            <a:pPr marL="342900" indent="-342900">
              <a:buFont typeface="Arial" panose="020B0604020202020204" pitchFamily="34" charset="0"/>
              <a:buChar char="•"/>
            </a:pPr>
            <a:r>
              <a:rPr lang="en-US" dirty="0">
                <a:solidFill>
                  <a:srgbClr val="0070C0"/>
                </a:solidFill>
              </a:rPr>
              <a:t>Environmental objectives are often combined with other objectives, like navigation, flood control, or hydropower.</a:t>
            </a:r>
          </a:p>
          <a:p>
            <a:pPr marL="342900" indent="-342900">
              <a:buFont typeface="Arial" panose="020B0604020202020204" pitchFamily="34" charset="0"/>
              <a:buChar char="•"/>
            </a:pPr>
            <a:r>
              <a:rPr lang="en-US" dirty="0">
                <a:solidFill>
                  <a:srgbClr val="0070C0"/>
                </a:solidFill>
              </a:rPr>
              <a:t>If the desired environmental benefits of an alternative are not achieved, new guesses need to be made, and the simulation recomputed. </a:t>
            </a:r>
            <a:r>
              <a:rPr lang="en-US" u="sng" dirty="0">
                <a:solidFill>
                  <a:srgbClr val="0070C0"/>
                </a:solidFill>
              </a:rPr>
              <a:t>This stage is often skipped altogether.</a:t>
            </a:r>
          </a:p>
        </p:txBody>
      </p:sp>
      <p:sp>
        <p:nvSpPr>
          <p:cNvPr id="12" name="TextBox 11">
            <a:extLst>
              <a:ext uri="{FF2B5EF4-FFF2-40B4-BE49-F238E27FC236}">
                <a16:creationId xmlns:a16="http://schemas.microsoft.com/office/drawing/2014/main" id="{F27FA52F-79F0-6546-8C9E-A69151CC746B}"/>
              </a:ext>
            </a:extLst>
          </p:cNvPr>
          <p:cNvSpPr txBox="1"/>
          <p:nvPr/>
        </p:nvSpPr>
        <p:spPr>
          <a:xfrm>
            <a:off x="8299535" y="1022960"/>
            <a:ext cx="3612591" cy="3970318"/>
          </a:xfrm>
          <a:prstGeom prst="rect">
            <a:avLst/>
          </a:prstGeom>
          <a:noFill/>
        </p:spPr>
        <p:txBody>
          <a:bodyPr wrap="square" rtlCol="0">
            <a:spAutoFit/>
          </a:bodyPr>
          <a:lstStyle/>
          <a:p>
            <a:r>
              <a:rPr lang="en-US" b="1">
                <a:solidFill>
                  <a:srgbClr val="00B050"/>
                </a:solidFill>
              </a:rPr>
              <a:t>New Capabilities:</a:t>
            </a:r>
          </a:p>
          <a:p>
            <a:pPr marL="342900" indent="-342900">
              <a:buFont typeface="Arial" panose="020B0604020202020204" pitchFamily="34" charset="0"/>
              <a:buChar char="•"/>
            </a:pPr>
            <a:r>
              <a:rPr lang="en-US">
                <a:solidFill>
                  <a:srgbClr val="00B050"/>
                </a:solidFill>
              </a:rPr>
              <a:t>WQ is simulated in parallel with the hydrology and release decisions.</a:t>
            </a:r>
          </a:p>
          <a:p>
            <a:pPr marL="342900" indent="-342900">
              <a:buFont typeface="Arial" panose="020B0604020202020204" pitchFamily="34" charset="0"/>
              <a:buChar char="•"/>
            </a:pPr>
            <a:r>
              <a:rPr lang="en-US">
                <a:solidFill>
                  <a:srgbClr val="00B050"/>
                </a:solidFill>
              </a:rPr>
              <a:t>WQ operation rules can be specified </a:t>
            </a:r>
            <a:r>
              <a:rPr lang="en-US" u="sng">
                <a:solidFill>
                  <a:srgbClr val="00B050"/>
                </a:solidFill>
              </a:rPr>
              <a:t>directly</a:t>
            </a:r>
            <a:r>
              <a:rPr lang="en-US">
                <a:solidFill>
                  <a:srgbClr val="00B050"/>
                </a:solidFill>
              </a:rPr>
              <a:t> (temperature, concentration, or load) to meet environmental objectives.</a:t>
            </a:r>
          </a:p>
          <a:p>
            <a:pPr marL="342900" indent="-342900">
              <a:buFont typeface="Arial" panose="020B0604020202020204" pitchFamily="34" charset="0"/>
              <a:buChar char="•"/>
            </a:pPr>
            <a:r>
              <a:rPr lang="en-US">
                <a:solidFill>
                  <a:srgbClr val="00B050"/>
                </a:solidFill>
              </a:rPr>
              <a:t>Environmental objectives can be specified and managed independently of other objectives, clarifying the environmental impacts of operation decisions.</a:t>
            </a:r>
          </a:p>
        </p:txBody>
      </p:sp>
      <p:sp>
        <p:nvSpPr>
          <p:cNvPr id="13" name="TextBox 12">
            <a:extLst>
              <a:ext uri="{FF2B5EF4-FFF2-40B4-BE49-F238E27FC236}">
                <a16:creationId xmlns:a16="http://schemas.microsoft.com/office/drawing/2014/main" id="{117B82E0-444D-8743-B79D-14008F4C6BEA}"/>
              </a:ext>
            </a:extLst>
          </p:cNvPr>
          <p:cNvSpPr txBox="1"/>
          <p:nvPr/>
        </p:nvSpPr>
        <p:spPr>
          <a:xfrm rot="16200000">
            <a:off x="4997677" y="2864078"/>
            <a:ext cx="1219200" cy="215444"/>
          </a:xfrm>
          <a:prstGeom prst="rect">
            <a:avLst/>
          </a:prstGeom>
          <a:noFill/>
        </p:spPr>
        <p:txBody>
          <a:bodyPr wrap="square" rtlCol="0">
            <a:spAutoFit/>
          </a:bodyPr>
          <a:lstStyle/>
          <a:p>
            <a:pPr algn="ctr"/>
            <a:r>
              <a:rPr lang="en-US" sz="800">
                <a:solidFill>
                  <a:srgbClr val="FF0000"/>
                </a:solidFill>
              </a:rPr>
              <a:t>(Manually)</a:t>
            </a:r>
          </a:p>
        </p:txBody>
      </p:sp>
    </p:spTree>
    <p:extLst>
      <p:ext uri="{BB962C8B-B14F-4D97-AF65-F5344CB8AC3E}">
        <p14:creationId xmlns:p14="http://schemas.microsoft.com/office/powerpoint/2010/main" val="2223274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0ACE163-C8D8-1646-8D9D-2891DAC3D6BD}"/>
                  </a:ext>
                </a:extLst>
              </p:cNvPr>
              <p:cNvGraphicFramePr>
                <a:graphicFrameLocks noGrp="1"/>
              </p:cNvGraphicFramePr>
              <p:nvPr>
                <p:extLst>
                  <p:ext uri="{D42A27DB-BD31-4B8C-83A1-F6EECF244321}">
                    <p14:modId xmlns:p14="http://schemas.microsoft.com/office/powerpoint/2010/main" val="617401995"/>
                  </p:ext>
                </p:extLst>
              </p:nvPr>
            </p:nvGraphicFramePr>
            <p:xfrm>
              <a:off x="359083" y="1347267"/>
              <a:ext cx="5040957" cy="975642"/>
            </p:xfrm>
            <a:graphic>
              <a:graphicData uri="http://schemas.openxmlformats.org/drawingml/2006/table">
                <a:tbl>
                  <a:tblPr firstRow="1" firstCol="1" bandRow="1">
                    <a:tableStyleId>{5C22544A-7EE6-4342-B048-85BDC9FD1C3A}</a:tableStyleId>
                  </a:tblPr>
                  <a:tblGrid>
                    <a:gridCol w="5040957">
                      <a:extLst>
                        <a:ext uri="{9D8B030D-6E8A-4147-A177-3AD203B41FA5}">
                          <a16:colId xmlns:a16="http://schemas.microsoft.com/office/drawing/2014/main" val="20000"/>
                        </a:ext>
                      </a:extLst>
                    </a:gridCol>
                  </a:tblGrid>
                  <a:tr h="975642">
                    <a:tc>
                      <a:txBody>
                        <a:bodyPr/>
                        <a:lstStyle/>
                        <a:p>
                          <a:pPr marL="0" marR="0" algn="ctr">
                            <a:spcBef>
                              <a:spcPts val="0"/>
                            </a:spcBef>
                            <a:spcAft>
                              <a:spcPts val="1400"/>
                            </a:spcAft>
                          </a:pPr>
                          <a14:m>
                            <m:oMathPara xmlns:m="http://schemas.openxmlformats.org/officeDocument/2006/math">
                              <m:oMathParaPr>
                                <m:jc m:val="centerGroup"/>
                              </m:oMathParaPr>
                              <m:oMath xmlns:m="http://schemas.openxmlformats.org/officeDocument/2006/math">
                                <m:limLow>
                                  <m:limLowPr>
                                    <m:ctrlPr>
                                      <a:rPr lang="en-US" sz="1000" i="1" smtClean="0">
                                        <a:solidFill>
                                          <a:schemeClr val="tx1"/>
                                        </a:solidFill>
                                        <a:effectLst/>
                                        <a:latin typeface="Cambria Math" panose="02040503050406030204" pitchFamily="18" charset="0"/>
                                      </a:rPr>
                                    </m:ctrlPr>
                                  </m:limLowPr>
                                  <m:e>
                                    <m:groupChr>
                                      <m:groupChrPr>
                                        <m:chr m:val="⏟"/>
                                        <m:ctrlPr>
                                          <a:rPr lang="en-US" sz="1000" i="1">
                                            <a:solidFill>
                                              <a:schemeClr val="tx1"/>
                                            </a:solidFill>
                                            <a:effectLst/>
                                            <a:latin typeface="Cambria Math" panose="02040503050406030204" pitchFamily="18" charset="0"/>
                                          </a:rPr>
                                        </m:ctrlPr>
                                      </m:groupChrPr>
                                      <m:e>
                                        <m:f>
                                          <m:fPr>
                                            <m:ctrlPr>
                                              <a:rPr lang="en-US" sz="1000" i="1">
                                                <a:solidFill>
                                                  <a:schemeClr val="tx1"/>
                                                </a:solidFill>
                                                <a:effectLst/>
                                                <a:latin typeface="Cambria Math" panose="02040503050406030204" pitchFamily="18" charset="0"/>
                                              </a:rPr>
                                            </m:ctrlPr>
                                          </m:fPr>
                                          <m:num>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𝐶</m:t>
                                            </m:r>
                                          </m:num>
                                          <m:den>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𝑡</m:t>
                                            </m:r>
                                          </m:den>
                                        </m:f>
                                      </m:e>
                                    </m:groupChr>
                                  </m:e>
                                  <m:lim>
                                    <m:eqArr>
                                      <m:eqArrPr>
                                        <m:ctrlPr>
                                          <a:rPr lang="en-US" sz="1000" i="1">
                                            <a:solidFill>
                                              <a:schemeClr val="tx1"/>
                                            </a:solidFill>
                                            <a:effectLst/>
                                            <a:latin typeface="Cambria Math" panose="02040503050406030204" pitchFamily="18" charset="0"/>
                                          </a:rPr>
                                        </m:ctrlPr>
                                      </m:eqArrPr>
                                      <m:e>
                                        <m:r>
                                          <m:rPr>
                                            <m:nor/>
                                          </m:rPr>
                                          <a:rPr lang="en-US" sz="1000">
                                            <a:solidFill>
                                              <a:schemeClr val="tx1"/>
                                            </a:solidFill>
                                            <a:effectLst/>
                                          </a:rPr>
                                          <m:t>time</m:t>
                                        </m:r>
                                      </m:e>
                                      <m:e>
                                        <m:r>
                                          <m:rPr>
                                            <m:nor/>
                                          </m:rPr>
                                          <a:rPr lang="en-US" sz="1000">
                                            <a:solidFill>
                                              <a:schemeClr val="tx1"/>
                                            </a:solidFill>
                                            <a:effectLst/>
                                          </a:rPr>
                                          <m:t>derivative</m:t>
                                        </m:r>
                                      </m:e>
                                    </m:eqArr>
                                  </m:lim>
                                </m:limLow>
                                <m:r>
                                  <a:rPr lang="en-US" sz="1000">
                                    <a:solidFill>
                                      <a:schemeClr val="tx1"/>
                                    </a:solidFill>
                                    <a:effectLst/>
                                    <a:latin typeface="Cambria Math" panose="02040503050406030204" pitchFamily="18" charset="0"/>
                                  </a:rPr>
                                  <m:t>+  </m:t>
                                </m:r>
                                <m:limLow>
                                  <m:limLowPr>
                                    <m:ctrlPr>
                                      <a:rPr lang="en-US" sz="1000" i="1">
                                        <a:solidFill>
                                          <a:schemeClr val="tx1"/>
                                        </a:solidFill>
                                        <a:effectLst/>
                                        <a:latin typeface="Cambria Math" panose="02040503050406030204" pitchFamily="18" charset="0"/>
                                      </a:rPr>
                                    </m:ctrlPr>
                                  </m:limLowPr>
                                  <m:e>
                                    <m:groupChr>
                                      <m:groupChrPr>
                                        <m:chr m:val="⏟"/>
                                        <m:ctrlPr>
                                          <a:rPr lang="en-US" sz="1000" i="1">
                                            <a:solidFill>
                                              <a:schemeClr val="tx1"/>
                                            </a:solidFill>
                                            <a:effectLst/>
                                            <a:latin typeface="Cambria Math" panose="02040503050406030204" pitchFamily="18" charset="0"/>
                                          </a:rPr>
                                        </m:ctrlPr>
                                      </m:groupChrPr>
                                      <m:e>
                                        <m:f>
                                          <m:fPr>
                                            <m:ctrlPr>
                                              <a:rPr lang="en-US" sz="1000" i="1">
                                                <a:solidFill>
                                                  <a:schemeClr val="tx1"/>
                                                </a:solidFill>
                                                <a:effectLst/>
                                                <a:latin typeface="Cambria Math" panose="02040503050406030204" pitchFamily="18" charset="0"/>
                                              </a:rPr>
                                            </m:ctrlPr>
                                          </m:fPr>
                                          <m:num>
                                            <m:r>
                                              <a:rPr lang="en-US" sz="1000">
                                                <a:solidFill>
                                                  <a:schemeClr val="tx1"/>
                                                </a:solidFill>
                                                <a:effectLst/>
                                                <a:latin typeface="Cambria Math" panose="02040503050406030204" pitchFamily="18" charset="0"/>
                                              </a:rPr>
                                              <m:t>𝜕</m:t>
                                            </m:r>
                                            <m:d>
                                              <m:dPr>
                                                <m:ctrlPr>
                                                  <a:rPr lang="en-US" sz="1000" i="1">
                                                    <a:solidFill>
                                                      <a:schemeClr val="tx1"/>
                                                    </a:solidFill>
                                                    <a:effectLst/>
                                                    <a:latin typeface="Cambria Math" panose="02040503050406030204" pitchFamily="18" charset="0"/>
                                                  </a:rPr>
                                                </m:ctrlPr>
                                              </m:dPr>
                                              <m:e>
                                                <m:r>
                                                  <a:rPr lang="en-US" sz="1000">
                                                    <a:solidFill>
                                                      <a:schemeClr val="tx1"/>
                                                    </a:solidFill>
                                                    <a:effectLst/>
                                                    <a:latin typeface="Cambria Math" panose="02040503050406030204" pitchFamily="18" charset="0"/>
                                                  </a:rPr>
                                                  <m:t>𝑣𝐶</m:t>
                                                </m:r>
                                              </m:e>
                                            </m:d>
                                          </m:num>
                                          <m:den>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𝑥</m:t>
                                            </m:r>
                                          </m:den>
                                        </m:f>
                                      </m:e>
                                    </m:groupChr>
                                  </m:e>
                                  <m:lim>
                                    <m:r>
                                      <m:rPr>
                                        <m:nor/>
                                      </m:rPr>
                                      <a:rPr lang="en-US" sz="1000">
                                        <a:solidFill>
                                          <a:schemeClr val="tx1"/>
                                        </a:solidFill>
                                        <a:effectLst/>
                                      </a:rPr>
                                      <m:t>advection</m:t>
                                    </m:r>
                                  </m:lim>
                                </m:limLow>
                                <m:r>
                                  <a:rPr lang="en-US" sz="1000">
                                    <a:solidFill>
                                      <a:schemeClr val="tx1"/>
                                    </a:solidFill>
                                    <a:effectLst/>
                                    <a:latin typeface="Cambria Math" panose="02040503050406030204" pitchFamily="18" charset="0"/>
                                  </a:rPr>
                                  <m:t> =  </m:t>
                                </m:r>
                                <m:limLow>
                                  <m:limLowPr>
                                    <m:ctrlPr>
                                      <a:rPr lang="en-US" sz="1000" i="1">
                                        <a:solidFill>
                                          <a:schemeClr val="tx1"/>
                                        </a:solidFill>
                                        <a:effectLst/>
                                        <a:latin typeface="Cambria Math" panose="02040503050406030204" pitchFamily="18" charset="0"/>
                                      </a:rPr>
                                    </m:ctrlPr>
                                  </m:limLowPr>
                                  <m:e>
                                    <m:groupChr>
                                      <m:groupChrPr>
                                        <m:chr m:val="⏟"/>
                                        <m:ctrlPr>
                                          <a:rPr lang="en-US" sz="1000" i="1">
                                            <a:solidFill>
                                              <a:schemeClr val="tx1"/>
                                            </a:solidFill>
                                            <a:effectLst/>
                                            <a:latin typeface="Cambria Math" panose="02040503050406030204" pitchFamily="18" charset="0"/>
                                          </a:rPr>
                                        </m:ctrlPr>
                                      </m:groupChrPr>
                                      <m:e>
                                        <m:f>
                                          <m:fPr>
                                            <m:ctrlPr>
                                              <a:rPr lang="en-US" sz="1000" i="1">
                                                <a:solidFill>
                                                  <a:schemeClr val="tx1"/>
                                                </a:solidFill>
                                                <a:effectLst/>
                                                <a:latin typeface="Cambria Math" panose="02040503050406030204" pitchFamily="18" charset="0"/>
                                              </a:rPr>
                                            </m:ctrlPr>
                                          </m:fPr>
                                          <m:num>
                                            <m:r>
                                              <a:rPr lang="en-US" sz="1000">
                                                <a:solidFill>
                                                  <a:schemeClr val="tx1"/>
                                                </a:solidFill>
                                                <a:effectLst/>
                                                <a:latin typeface="Cambria Math" panose="02040503050406030204" pitchFamily="18" charset="0"/>
                                              </a:rPr>
                                              <m:t>𝜕</m:t>
                                            </m:r>
                                          </m:num>
                                          <m:den>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𝑥</m:t>
                                            </m:r>
                                          </m:den>
                                        </m:f>
                                        <m:d>
                                          <m:dPr>
                                            <m:ctrlPr>
                                              <a:rPr lang="en-US" sz="1000" i="1">
                                                <a:solidFill>
                                                  <a:schemeClr val="tx1"/>
                                                </a:solidFill>
                                                <a:effectLst/>
                                                <a:latin typeface="Cambria Math" panose="02040503050406030204" pitchFamily="18" charset="0"/>
                                              </a:rPr>
                                            </m:ctrlPr>
                                          </m:dPr>
                                          <m:e>
                                            <m:r>
                                              <a:rPr lang="en-US" sz="1000">
                                                <a:solidFill>
                                                  <a:schemeClr val="tx1"/>
                                                </a:solidFill>
                                                <a:effectLst/>
                                                <a:latin typeface="Cambria Math" panose="02040503050406030204" pitchFamily="18" charset="0"/>
                                              </a:rPr>
                                              <m:t>𝐾</m:t>
                                            </m:r>
                                            <m:f>
                                              <m:fPr>
                                                <m:ctrlPr>
                                                  <a:rPr lang="en-US" sz="1000" i="1">
                                                    <a:solidFill>
                                                      <a:schemeClr val="tx1"/>
                                                    </a:solidFill>
                                                    <a:effectLst/>
                                                    <a:latin typeface="Cambria Math" panose="02040503050406030204" pitchFamily="18" charset="0"/>
                                                  </a:rPr>
                                                </m:ctrlPr>
                                              </m:fPr>
                                              <m:num>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𝑐</m:t>
                                                </m:r>
                                              </m:num>
                                              <m:den>
                                                <m:r>
                                                  <a:rPr lang="en-US" sz="1000">
                                                    <a:solidFill>
                                                      <a:schemeClr val="tx1"/>
                                                    </a:solidFill>
                                                    <a:effectLst/>
                                                    <a:latin typeface="Cambria Math" panose="02040503050406030204" pitchFamily="18" charset="0"/>
                                                  </a:rPr>
                                                  <m:t>𝑑𝑥</m:t>
                                                </m:r>
                                              </m:den>
                                            </m:f>
                                          </m:e>
                                        </m:d>
                                      </m:e>
                                    </m:groupChr>
                                  </m:e>
                                  <m:lim>
                                    <m:r>
                                      <m:rPr>
                                        <m:nor/>
                                      </m:rPr>
                                      <a:rPr lang="en-US" sz="1000">
                                        <a:solidFill>
                                          <a:schemeClr val="tx1"/>
                                        </a:solidFill>
                                        <a:effectLst/>
                                      </a:rPr>
                                      <m:t>diffusion</m:t>
                                    </m:r>
                                  </m:lim>
                                </m:limLow>
                                <m:r>
                                  <a:rPr lang="en-US" sz="1000">
                                    <a:solidFill>
                                      <a:schemeClr val="tx1"/>
                                    </a:solidFill>
                                    <a:effectLst/>
                                    <a:latin typeface="Cambria Math" panose="02040503050406030204" pitchFamily="18" charset="0"/>
                                  </a:rPr>
                                  <m:t> + </m:t>
                                </m:r>
                                <m:r>
                                  <m:rPr>
                                    <m:nor/>
                                  </m:rPr>
                                  <a:rPr lang="en-US" sz="1000">
                                    <a:solidFill>
                                      <a:schemeClr val="tx1"/>
                                    </a:solidFill>
                                    <a:effectLst/>
                                  </a:rPr>
                                  <m:t>sources</m:t>
                                </m:r>
                                <m:r>
                                  <m:rPr>
                                    <m:nor/>
                                  </m:rPr>
                                  <a:rPr lang="en-US" sz="1000">
                                    <a:solidFill>
                                      <a:schemeClr val="tx1"/>
                                    </a:solidFill>
                                    <a:effectLst/>
                                  </a:rPr>
                                  <m:t>/</m:t>
                                </m:r>
                                <m:r>
                                  <m:rPr>
                                    <m:nor/>
                                  </m:rPr>
                                  <a:rPr lang="en-US" sz="1000">
                                    <a:solidFill>
                                      <a:schemeClr val="tx1"/>
                                    </a:solidFill>
                                    <a:effectLst/>
                                  </a:rPr>
                                  <m:t>sinks</m:t>
                                </m:r>
                              </m:oMath>
                            </m:oMathPara>
                          </a14:m>
                          <a:endParaRPr lang="en-US" sz="1000">
                            <a:solidFill>
                              <a:schemeClr val="tx1"/>
                            </a:solidFill>
                            <a:effectLst/>
                            <a:latin typeface="Open Sans" panose="020B060603050402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000"/>
                      </a:ext>
                    </a:extLst>
                  </a:tr>
                </a:tbl>
              </a:graphicData>
            </a:graphic>
          </p:graphicFrame>
        </mc:Choice>
        <mc:Fallback xmlns="">
          <p:graphicFrame>
            <p:nvGraphicFramePr>
              <p:cNvPr id="8" name="Table 7">
                <a:extLst>
                  <a:ext uri="{FF2B5EF4-FFF2-40B4-BE49-F238E27FC236}">
                    <a16:creationId xmlns:a16="http://schemas.microsoft.com/office/drawing/2014/main" id="{00ACE163-C8D8-1646-8D9D-2891DAC3D6BD}"/>
                  </a:ext>
                </a:extLst>
              </p:cNvPr>
              <p:cNvGraphicFramePr>
                <a:graphicFrameLocks noGrp="1"/>
              </p:cNvGraphicFramePr>
              <p:nvPr>
                <p:extLst>
                  <p:ext uri="{D42A27DB-BD31-4B8C-83A1-F6EECF244321}">
                    <p14:modId xmlns:p14="http://schemas.microsoft.com/office/powerpoint/2010/main" val="617401995"/>
                  </p:ext>
                </p:extLst>
              </p:nvPr>
            </p:nvGraphicFramePr>
            <p:xfrm>
              <a:off x="359083" y="1347267"/>
              <a:ext cx="5040957" cy="975642"/>
            </p:xfrm>
            <a:graphic>
              <a:graphicData uri="http://schemas.openxmlformats.org/drawingml/2006/table">
                <a:tbl>
                  <a:tblPr firstRow="1" firstCol="1" bandRow="1">
                    <a:tableStyleId>{5C22544A-7EE6-4342-B048-85BDC9FD1C3A}</a:tableStyleId>
                  </a:tblPr>
                  <a:tblGrid>
                    <a:gridCol w="5040957">
                      <a:extLst>
                        <a:ext uri="{9D8B030D-6E8A-4147-A177-3AD203B41FA5}">
                          <a16:colId xmlns:a16="http://schemas.microsoft.com/office/drawing/2014/main" val="20000"/>
                        </a:ext>
                      </a:extLst>
                    </a:gridCol>
                  </a:tblGrid>
                  <a:tr h="975642">
                    <a:tc>
                      <a:txBody>
                        <a:bodyPr/>
                        <a:lstStyle/>
                        <a:p>
                          <a:endParaRPr lang="en-US"/>
                        </a:p>
                      </a:txBody>
                      <a:tcPr marL="68580" marR="68580" marT="0" marB="0" anchor="ctr">
                        <a:blipFill>
                          <a:blip r:embed="rId4"/>
                          <a:stretch>
                            <a:fillRect l="-251" t="-1299" r="-503" b="-3896"/>
                          </a:stretch>
                        </a:blipFill>
                      </a:tcPr>
                    </a:tc>
                    <a:extLst>
                      <a:ext uri="{0D108BD9-81ED-4DB2-BD59-A6C34878D82A}">
                        <a16:rowId xmlns:a16="http://schemas.microsoft.com/office/drawing/2014/main" val="10000"/>
                      </a:ext>
                    </a:extLst>
                  </a:tr>
                </a:tbl>
              </a:graphicData>
            </a:graphic>
          </p:graphicFrame>
        </mc:Fallback>
      </mc:AlternateContent>
      <p:sp>
        <p:nvSpPr>
          <p:cNvPr id="4" name="Title 3">
            <a:extLst>
              <a:ext uri="{FF2B5EF4-FFF2-40B4-BE49-F238E27FC236}">
                <a16:creationId xmlns:a16="http://schemas.microsoft.com/office/drawing/2014/main" id="{7DA000DE-1503-8E4A-9E79-B300B424111B}"/>
              </a:ext>
            </a:extLst>
          </p:cNvPr>
          <p:cNvSpPr>
            <a:spLocks noGrp="1"/>
          </p:cNvSpPr>
          <p:nvPr>
            <p:ph type="title"/>
          </p:nvPr>
        </p:nvSpPr>
        <p:spPr>
          <a:xfrm>
            <a:off x="300625" y="203182"/>
            <a:ext cx="11611626" cy="818016"/>
          </a:xfrm>
        </p:spPr>
        <p:txBody>
          <a:bodyPr/>
          <a:lstStyle/>
          <a:p>
            <a:pPr algn="ctr"/>
            <a:r>
              <a:rPr lang="en-US"/>
              <a:t>Water Quality Transport Engine</a:t>
            </a:r>
          </a:p>
        </p:txBody>
      </p:sp>
      <p:sp>
        <p:nvSpPr>
          <p:cNvPr id="9" name="Content Placeholder 12">
            <a:extLst>
              <a:ext uri="{FF2B5EF4-FFF2-40B4-BE49-F238E27FC236}">
                <a16:creationId xmlns:a16="http://schemas.microsoft.com/office/drawing/2014/main" id="{AB91865A-8E89-E743-86E3-31F9B505FDF0}"/>
              </a:ext>
            </a:extLst>
          </p:cNvPr>
          <p:cNvSpPr>
            <a:spLocks noGrp="1"/>
          </p:cNvSpPr>
          <p:nvPr>
            <p:ph idx="1"/>
          </p:nvPr>
        </p:nvSpPr>
        <p:spPr>
          <a:xfrm>
            <a:off x="911424" y="1456814"/>
            <a:ext cx="5184576" cy="3944372"/>
          </a:xfrm>
        </p:spPr>
        <p:txBody>
          <a:bodyPr>
            <a:normAutofit/>
          </a:bodyPr>
          <a:lstStyle/>
          <a:p>
            <a:endParaRPr lang="en-US" sz="1800">
              <a:latin typeface="Arial" panose="020B0604020202020204" pitchFamily="34" charset="0"/>
              <a:cs typeface="Arial" panose="020B0604020202020204" pitchFamily="34" charset="0"/>
            </a:endParaRPr>
          </a:p>
          <a:p>
            <a:pPr marL="0" indent="0">
              <a:buNone/>
            </a:pPr>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Finite Volume Numerical Scheme</a:t>
            </a:r>
          </a:p>
          <a:p>
            <a:pPr lvl="1"/>
            <a:r>
              <a:rPr lang="en-US" sz="1800">
                <a:latin typeface="Arial" panose="020B0604020202020204" pitchFamily="34" charset="0"/>
                <a:cs typeface="Arial" panose="020B0604020202020204" pitchFamily="34" charset="0"/>
              </a:rPr>
              <a:t>1D river reach with junctions</a:t>
            </a:r>
          </a:p>
          <a:p>
            <a:pPr lvl="1"/>
            <a:r>
              <a:rPr lang="en-US" sz="1800">
                <a:latin typeface="Arial" panose="020B0604020202020204" pitchFamily="34" charset="0"/>
                <a:cs typeface="Arial" panose="020B0604020202020204" pitchFamily="34" charset="0"/>
              </a:rPr>
              <a:t>1D vertically stratified reservoir</a:t>
            </a:r>
          </a:p>
          <a:p>
            <a:r>
              <a:rPr lang="en-US" sz="1800">
                <a:latin typeface="Arial" panose="020B0604020202020204" pitchFamily="34" charset="0"/>
                <a:cs typeface="Arial" panose="020B0604020202020204" pitchFamily="34" charset="0"/>
              </a:rPr>
              <a:t>Explicit solution scheme with sub-stepping</a:t>
            </a:r>
          </a:p>
          <a:p>
            <a:r>
              <a:rPr lang="en-US" sz="1800">
                <a:latin typeface="Arial" panose="020B0604020202020204" pitchFamily="34" charset="0"/>
                <a:cs typeface="Arial" panose="020B0604020202020204" pitchFamily="34" charset="0"/>
              </a:rPr>
              <a:t>Cell face concentrations determined with 1</a:t>
            </a:r>
            <a:r>
              <a:rPr lang="en-US" sz="1800" baseline="30000">
                <a:latin typeface="Arial" panose="020B0604020202020204" pitchFamily="34" charset="0"/>
                <a:cs typeface="Arial" panose="020B0604020202020204" pitchFamily="34" charset="0"/>
              </a:rPr>
              <a:t>st</a:t>
            </a:r>
            <a:r>
              <a:rPr lang="en-US" sz="1800">
                <a:latin typeface="Arial" panose="020B0604020202020204" pitchFamily="34" charset="0"/>
                <a:cs typeface="Arial" panose="020B0604020202020204" pitchFamily="34" charset="0"/>
              </a:rPr>
              <a:t> order upwind method; 2</a:t>
            </a:r>
            <a:r>
              <a:rPr lang="en-US" sz="1800" baseline="30000">
                <a:latin typeface="Arial" panose="020B0604020202020204" pitchFamily="34" charset="0"/>
                <a:cs typeface="Arial" panose="020B0604020202020204" pitchFamily="34" charset="0"/>
              </a:rPr>
              <a:t>nd</a:t>
            </a:r>
            <a:r>
              <a:rPr lang="en-US" sz="1800">
                <a:latin typeface="Arial" panose="020B0604020202020204" pitchFamily="34" charset="0"/>
                <a:cs typeface="Arial" panose="020B0604020202020204" pitchFamily="34" charset="0"/>
              </a:rPr>
              <a:t> order flux-limiting method in testing.</a:t>
            </a:r>
          </a:p>
          <a:p>
            <a:r>
              <a:rPr lang="en-US" sz="1800">
                <a:latin typeface="Arial" panose="020B0604020202020204" pitchFamily="34" charset="0"/>
                <a:cs typeface="Arial" panose="020B0604020202020204" pitchFamily="34" charset="0"/>
              </a:rPr>
              <a:t>Accept flows computed by hydraulic or hydrologic routing</a:t>
            </a:r>
          </a:p>
          <a:p>
            <a:endParaRPr lang="en-US" sz="18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A5D1CAD-FB90-684E-90FD-AAE389134581}"/>
              </a:ext>
            </a:extLst>
          </p:cNvPr>
          <p:cNvSpPr txBox="1"/>
          <p:nvPr/>
        </p:nvSpPr>
        <p:spPr>
          <a:xfrm>
            <a:off x="965706" y="5549339"/>
            <a:ext cx="5184576" cy="1015663"/>
          </a:xfrm>
          <a:prstGeom prst="rect">
            <a:avLst/>
          </a:prstGeom>
          <a:noFill/>
        </p:spPr>
        <p:txBody>
          <a:bodyPr wrap="square" rtlCol="0">
            <a:spAutoFit/>
          </a:bodyPr>
          <a:lstStyle/>
          <a:p>
            <a:pPr algn="r"/>
            <a:r>
              <a:rPr lang="en-US" sz="1400" i="1"/>
              <a:t>RMA, “Generalized One-Dimensional Reservoir and River Water Quality Engine Prototype”, prepared for the USACE Hydrologic Engineering Center, November 2017</a:t>
            </a:r>
          </a:p>
          <a:p>
            <a:endParaRPr lang="en-US"/>
          </a:p>
        </p:txBody>
      </p:sp>
      <p:pic>
        <p:nvPicPr>
          <p:cNvPr id="12" name="Picture 11">
            <a:extLst>
              <a:ext uri="{FF2B5EF4-FFF2-40B4-BE49-F238E27FC236}">
                <a16:creationId xmlns:a16="http://schemas.microsoft.com/office/drawing/2014/main" id="{240891FD-9814-2048-A1ED-FF7960836F1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5379" y="1254771"/>
            <a:ext cx="2196480" cy="2242746"/>
          </a:xfrm>
          <a:prstGeom prst="rect">
            <a:avLst/>
          </a:prstGeom>
          <a:noFill/>
        </p:spPr>
      </p:pic>
      <p:pic>
        <p:nvPicPr>
          <p:cNvPr id="13" name="Picture 12">
            <a:extLst>
              <a:ext uri="{FF2B5EF4-FFF2-40B4-BE49-F238E27FC236}">
                <a16:creationId xmlns:a16="http://schemas.microsoft.com/office/drawing/2014/main" id="{90E571B8-BCA1-C449-B48E-90BD1937A27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2201" y="3731090"/>
            <a:ext cx="2666674" cy="2731475"/>
          </a:xfrm>
          <a:prstGeom prst="rect">
            <a:avLst/>
          </a:prstGeom>
          <a:noFill/>
        </p:spPr>
      </p:pic>
      <p:sp>
        <p:nvSpPr>
          <p:cNvPr id="14" name="TextBox 13">
            <a:extLst>
              <a:ext uri="{FF2B5EF4-FFF2-40B4-BE49-F238E27FC236}">
                <a16:creationId xmlns:a16="http://schemas.microsoft.com/office/drawing/2014/main" id="{5301C3E4-4C2C-1D44-A6D2-CD877B64CAE6}"/>
              </a:ext>
            </a:extLst>
          </p:cNvPr>
          <p:cNvSpPr txBox="1"/>
          <p:nvPr/>
        </p:nvSpPr>
        <p:spPr>
          <a:xfrm>
            <a:off x="9266230" y="5137751"/>
            <a:ext cx="1613795" cy="400110"/>
          </a:xfrm>
          <a:prstGeom prst="rect">
            <a:avLst/>
          </a:prstGeom>
          <a:noFill/>
        </p:spPr>
        <p:txBody>
          <a:bodyPr wrap="square" rtlCol="0">
            <a:spAutoFit/>
          </a:bodyPr>
          <a:lstStyle/>
          <a:p>
            <a:r>
              <a:rPr lang="en-US" sz="2000" dirty="0"/>
              <a:t>1D Reservoir</a:t>
            </a:r>
          </a:p>
        </p:txBody>
      </p:sp>
      <p:sp>
        <p:nvSpPr>
          <p:cNvPr id="15" name="TextBox 14">
            <a:extLst>
              <a:ext uri="{FF2B5EF4-FFF2-40B4-BE49-F238E27FC236}">
                <a16:creationId xmlns:a16="http://schemas.microsoft.com/office/drawing/2014/main" id="{F8E725B4-906A-F041-A42A-49B9D3811BA2}"/>
              </a:ext>
            </a:extLst>
          </p:cNvPr>
          <p:cNvSpPr txBox="1"/>
          <p:nvPr/>
        </p:nvSpPr>
        <p:spPr>
          <a:xfrm>
            <a:off x="9391429" y="2050016"/>
            <a:ext cx="1266578" cy="400110"/>
          </a:xfrm>
          <a:prstGeom prst="rect">
            <a:avLst/>
          </a:prstGeom>
          <a:noFill/>
        </p:spPr>
        <p:txBody>
          <a:bodyPr wrap="square" rtlCol="0">
            <a:spAutoFit/>
          </a:bodyPr>
          <a:lstStyle/>
          <a:p>
            <a:r>
              <a:rPr lang="en-US" sz="2000" dirty="0"/>
              <a:t>1D Reach</a:t>
            </a:r>
          </a:p>
        </p:txBody>
      </p:sp>
      <p:sp>
        <p:nvSpPr>
          <p:cNvPr id="16" name="TextBox 15">
            <a:extLst>
              <a:ext uri="{FF2B5EF4-FFF2-40B4-BE49-F238E27FC236}">
                <a16:creationId xmlns:a16="http://schemas.microsoft.com/office/drawing/2014/main" id="{607549B0-74AA-EE41-8492-8D120F52D9A7}"/>
              </a:ext>
            </a:extLst>
          </p:cNvPr>
          <p:cNvSpPr txBox="1"/>
          <p:nvPr/>
        </p:nvSpPr>
        <p:spPr>
          <a:xfrm>
            <a:off x="4550083" y="1604967"/>
            <a:ext cx="495649" cy="307777"/>
          </a:xfrm>
          <a:prstGeom prst="rect">
            <a:avLst/>
          </a:prstGeom>
          <a:noFill/>
        </p:spPr>
        <p:txBody>
          <a:bodyPr wrap="none" rtlCol="0">
            <a:spAutoFit/>
          </a:bodyPr>
          <a:lstStyle/>
          <a:p>
            <a:r>
              <a:rPr lang="en-US" sz="1400" i="1"/>
              <a:t>(1D)</a:t>
            </a:r>
          </a:p>
        </p:txBody>
      </p:sp>
    </p:spTree>
    <p:extLst>
      <p:ext uri="{BB962C8B-B14F-4D97-AF65-F5344CB8AC3E}">
        <p14:creationId xmlns:p14="http://schemas.microsoft.com/office/powerpoint/2010/main" val="15583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A5E0508-6A11-04C9-4A98-C523C5EF7A9D}"/>
              </a:ext>
            </a:extLst>
          </p:cNvPr>
          <p:cNvSpPr/>
          <p:nvPr/>
        </p:nvSpPr>
        <p:spPr>
          <a:xfrm>
            <a:off x="7465098" y="1079292"/>
            <a:ext cx="4077325" cy="557634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25677" y="76200"/>
            <a:ext cx="11536471" cy="1162398"/>
          </a:xfrm>
        </p:spPr>
        <p:txBody>
          <a:bodyPr>
            <a:normAutofit/>
          </a:bodyPr>
          <a:lstStyle/>
          <a:p>
            <a:pPr algn="ctr"/>
            <a:r>
              <a:rPr lang="en-US"/>
              <a:t>Density-Stratified Reservoir Simulations</a:t>
            </a:r>
          </a:p>
        </p:txBody>
      </p:sp>
      <p:sp>
        <p:nvSpPr>
          <p:cNvPr id="18" name="Content Placeholder 41">
            <a:extLst>
              <a:ext uri="{FF2B5EF4-FFF2-40B4-BE49-F238E27FC236}">
                <a16:creationId xmlns:a16="http://schemas.microsoft.com/office/drawing/2014/main" id="{38A26D64-5236-ED44-B26D-CE91BB7D0ABF}"/>
              </a:ext>
            </a:extLst>
          </p:cNvPr>
          <p:cNvSpPr>
            <a:spLocks noGrp="1"/>
          </p:cNvSpPr>
          <p:nvPr>
            <p:ph idx="1"/>
          </p:nvPr>
        </p:nvSpPr>
        <p:spPr>
          <a:xfrm>
            <a:off x="424814" y="1315515"/>
            <a:ext cx="6773307" cy="5340117"/>
          </a:xfrm>
        </p:spPr>
        <p:txBody>
          <a:bodyPr>
            <a:noAutofit/>
          </a:bodyPr>
          <a:lstStyle/>
          <a:p>
            <a:r>
              <a:rPr lang="en-US" sz="1800" dirty="0">
                <a:latin typeface="Arial" panose="020B0604020202020204" pitchFamily="34" charset="0"/>
                <a:cs typeface="Arial" panose="020B0604020202020204" pitchFamily="34" charset="0"/>
              </a:rPr>
              <a:t>Vertical Diffusion and Mixing Layers</a:t>
            </a:r>
          </a:p>
          <a:p>
            <a:pPr lvl="1"/>
            <a:r>
              <a:rPr lang="en-US" sz="1800" dirty="0">
                <a:latin typeface="Arial" panose="020B0604020202020204" pitchFamily="34" charset="0"/>
                <a:cs typeface="Arial" panose="020B0604020202020204" pitchFamily="34" charset="0"/>
              </a:rPr>
              <a:t>Vertical diffusion and layer stability are related to surface wind and density gradients, which are in turn functions of temperature, salinity, or suspended solids</a:t>
            </a:r>
          </a:p>
          <a:p>
            <a:r>
              <a:rPr lang="en-US" sz="1800" dirty="0">
                <a:latin typeface="Arial" panose="020B0604020202020204" pitchFamily="34" charset="0"/>
                <a:cs typeface="Arial" panose="020B0604020202020204" pitchFamily="34" charset="0"/>
              </a:rPr>
              <a:t>Inflow Allocation</a:t>
            </a:r>
          </a:p>
          <a:p>
            <a:pPr lvl="1"/>
            <a:r>
              <a:rPr lang="en-US" sz="1800" dirty="0">
                <a:latin typeface="Arial" panose="020B0604020202020204" pitchFamily="34" charset="0"/>
                <a:cs typeface="Arial" panose="020B0604020202020204" pitchFamily="34" charset="0"/>
              </a:rPr>
              <a:t>Determine reservoir layer with density equal to inflow density.</a:t>
            </a:r>
          </a:p>
          <a:p>
            <a:pPr lvl="1"/>
            <a:r>
              <a:rPr lang="en-US" sz="1800" dirty="0">
                <a:latin typeface="Arial" panose="020B0604020202020204" pitchFamily="34" charset="0"/>
                <a:cs typeface="Arial" panose="020B0604020202020204" pitchFamily="34" charset="0"/>
              </a:rPr>
              <a:t>If in upper or lower mixed zones (epilimnion or hypolimnion), distribute over zone.</a:t>
            </a:r>
          </a:p>
          <a:p>
            <a:pPr lvl="1"/>
            <a:r>
              <a:rPr lang="en-US" sz="1800" dirty="0">
                <a:latin typeface="Arial" panose="020B0604020202020204" pitchFamily="34" charset="0"/>
                <a:cs typeface="Arial" panose="020B0604020202020204" pitchFamily="34" charset="0"/>
              </a:rPr>
              <a:t>If in stratified zone, determine thickness of inflow zone.</a:t>
            </a:r>
          </a:p>
          <a:p>
            <a:r>
              <a:rPr lang="en-US" sz="1800" dirty="0">
                <a:latin typeface="Arial" panose="020B0604020202020204" pitchFamily="34" charset="0"/>
                <a:cs typeface="Arial" panose="020B0604020202020204" pitchFamily="34" charset="0"/>
              </a:rPr>
              <a:t>Withdrawal Allocation</a:t>
            </a:r>
          </a:p>
          <a:p>
            <a:pPr lvl="1"/>
            <a:r>
              <a:rPr lang="en-US" sz="1800" dirty="0">
                <a:latin typeface="Arial" panose="020B0604020202020204" pitchFamily="34" charset="0"/>
                <a:cs typeface="Arial" panose="020B0604020202020204" pitchFamily="34" charset="0"/>
              </a:rPr>
              <a:t>Layers from which water is withdrawn is a function of the outlet elevation and size, density distribution, and flow rate.</a:t>
            </a:r>
          </a:p>
          <a:p>
            <a:r>
              <a:rPr lang="en-US" sz="1800" dirty="0">
                <a:latin typeface="Arial" panose="020B0604020202020204" pitchFamily="34" charset="0"/>
                <a:cs typeface="Arial" panose="020B0604020202020204" pitchFamily="34" charset="0"/>
              </a:rPr>
              <a:t>Methodologies adapted from HEC-RAS-WQ, CE-QUAL-R1, CE-QUAL-W2, and HEC-5Q</a:t>
            </a:r>
          </a:p>
        </p:txBody>
      </p:sp>
      <p:pic>
        <p:nvPicPr>
          <p:cNvPr id="60" name="Picture 59">
            <a:extLst>
              <a:ext uri="{FF2B5EF4-FFF2-40B4-BE49-F238E27FC236}">
                <a16:creationId xmlns:a16="http://schemas.microsoft.com/office/drawing/2014/main" id="{77A96B6E-7FB6-A943-AF96-B2447951047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5962" y="1184412"/>
            <a:ext cx="2983332" cy="1794988"/>
          </a:xfrm>
          <a:prstGeom prst="rect">
            <a:avLst/>
          </a:prstGeom>
          <a:noFill/>
        </p:spPr>
      </p:pic>
      <p:grpSp>
        <p:nvGrpSpPr>
          <p:cNvPr id="61" name="Group 60">
            <a:extLst>
              <a:ext uri="{FF2B5EF4-FFF2-40B4-BE49-F238E27FC236}">
                <a16:creationId xmlns:a16="http://schemas.microsoft.com/office/drawing/2014/main" id="{14652CD2-298B-9B4C-BEC0-1EDE02A59019}"/>
              </a:ext>
            </a:extLst>
          </p:cNvPr>
          <p:cNvGrpSpPr/>
          <p:nvPr/>
        </p:nvGrpSpPr>
        <p:grpSpPr>
          <a:xfrm>
            <a:off x="7832946" y="3102796"/>
            <a:ext cx="2810023" cy="1698994"/>
            <a:chOff x="914400" y="1988226"/>
            <a:chExt cx="7161424" cy="3845922"/>
          </a:xfrm>
        </p:grpSpPr>
        <p:sp>
          <p:nvSpPr>
            <p:cNvPr id="62" name="Freeform 61">
              <a:extLst>
                <a:ext uri="{FF2B5EF4-FFF2-40B4-BE49-F238E27FC236}">
                  <a16:creationId xmlns:a16="http://schemas.microsoft.com/office/drawing/2014/main" id="{46AAEEEE-179D-FD42-8B4F-D97B3BCA254F}"/>
                </a:ext>
              </a:extLst>
            </p:cNvPr>
            <p:cNvSpPr>
              <a:spLocks/>
            </p:cNvSpPr>
            <p:nvPr/>
          </p:nvSpPr>
          <p:spPr bwMode="auto">
            <a:xfrm>
              <a:off x="3369352" y="3504148"/>
              <a:ext cx="4706472" cy="2330000"/>
            </a:xfrm>
            <a:custGeom>
              <a:avLst/>
              <a:gdLst>
                <a:gd name="T0" fmla="*/ 1 w 5137"/>
                <a:gd name="T1" fmla="*/ 0 h 2401"/>
                <a:gd name="T2" fmla="*/ 1 w 5137"/>
                <a:gd name="T3" fmla="*/ 6 h 2401"/>
                <a:gd name="T4" fmla="*/ 1 w 5137"/>
                <a:gd name="T5" fmla="*/ 6 h 2401"/>
                <a:gd name="T6" fmla="*/ 1 w 5137"/>
                <a:gd name="T7" fmla="*/ 6 h 2401"/>
                <a:gd name="T8" fmla="*/ 1 w 5137"/>
                <a:gd name="T9" fmla="*/ 6 h 2401"/>
                <a:gd name="T10" fmla="*/ 1 w 5137"/>
                <a:gd name="T11" fmla="*/ 6 h 2401"/>
                <a:gd name="T12" fmla="*/ 1 w 5137"/>
                <a:gd name="T13" fmla="*/ 6 h 2401"/>
                <a:gd name="T14" fmla="*/ 1 w 5137"/>
                <a:gd name="T15" fmla="*/ 8 h 2401"/>
                <a:gd name="T16" fmla="*/ 1 w 5137"/>
                <a:gd name="T17" fmla="*/ 10 h 2401"/>
                <a:gd name="T18" fmla="*/ 1 w 5137"/>
                <a:gd name="T19" fmla="*/ 12 h 2401"/>
                <a:gd name="T20" fmla="*/ 1 w 5137"/>
                <a:gd name="T21" fmla="*/ 14 h 2401"/>
                <a:gd name="T22" fmla="*/ 1 w 5137"/>
                <a:gd name="T23" fmla="*/ 15 h 2401"/>
                <a:gd name="T24" fmla="*/ 1 w 5137"/>
                <a:gd name="T25" fmla="*/ 16 h 2401"/>
                <a:gd name="T26" fmla="*/ 1 w 5137"/>
                <a:gd name="T27" fmla="*/ 19 h 2401"/>
                <a:gd name="T28" fmla="*/ 1 w 5137"/>
                <a:gd name="T29" fmla="*/ 21 h 2401"/>
                <a:gd name="T30" fmla="*/ 1 w 5137"/>
                <a:gd name="T31" fmla="*/ 23 h 2401"/>
                <a:gd name="T32" fmla="*/ 1 w 5137"/>
                <a:gd name="T33" fmla="*/ 25 h 2401"/>
                <a:gd name="T34" fmla="*/ 1 w 5137"/>
                <a:gd name="T35" fmla="*/ 27 h 2401"/>
                <a:gd name="T36" fmla="*/ 1 w 5137"/>
                <a:gd name="T37" fmla="*/ 27 h 2401"/>
                <a:gd name="T38" fmla="*/ 1 w 5137"/>
                <a:gd name="T39" fmla="*/ 29 h 2401"/>
                <a:gd name="T40" fmla="*/ 1 w 5137"/>
                <a:gd name="T41" fmla="*/ 31 h 2401"/>
                <a:gd name="T42" fmla="*/ 1 w 5137"/>
                <a:gd name="T43" fmla="*/ 32 h 2401"/>
                <a:gd name="T44" fmla="*/ 1 w 5137"/>
                <a:gd name="T45" fmla="*/ 34 h 2401"/>
                <a:gd name="T46" fmla="*/ 1 w 5137"/>
                <a:gd name="T47" fmla="*/ 36 h 2401"/>
                <a:gd name="T48" fmla="*/ 1 w 5137"/>
                <a:gd name="T49" fmla="*/ 37 h 2401"/>
                <a:gd name="T50" fmla="*/ 1 w 5137"/>
                <a:gd name="T51" fmla="*/ 39 h 2401"/>
                <a:gd name="T52" fmla="*/ 1 w 5137"/>
                <a:gd name="T53" fmla="*/ 40 h 2401"/>
                <a:gd name="T54" fmla="*/ 1 w 5137"/>
                <a:gd name="T55" fmla="*/ 41 h 2401"/>
                <a:gd name="T56" fmla="*/ 1 w 5137"/>
                <a:gd name="T57" fmla="*/ 43 h 2401"/>
                <a:gd name="T58" fmla="*/ 1 w 5137"/>
                <a:gd name="T59" fmla="*/ 44 h 2401"/>
                <a:gd name="T60" fmla="*/ 1 w 5137"/>
                <a:gd name="T61" fmla="*/ 44 h 2401"/>
                <a:gd name="T62" fmla="*/ 1 w 5137"/>
                <a:gd name="T63" fmla="*/ 44 h 2401"/>
                <a:gd name="T64" fmla="*/ 1 w 5137"/>
                <a:gd name="T65" fmla="*/ 44 h 2401"/>
                <a:gd name="T66" fmla="*/ 1 w 5137"/>
                <a:gd name="T67" fmla="*/ 45 h 2401"/>
                <a:gd name="T68" fmla="*/ 1 w 5137"/>
                <a:gd name="T69" fmla="*/ 47 h 2401"/>
                <a:gd name="T70" fmla="*/ 1 w 5137"/>
                <a:gd name="T71" fmla="*/ 47 h 2401"/>
                <a:gd name="T72" fmla="*/ 1 w 5137"/>
                <a:gd name="T73" fmla="*/ 47 h 2401"/>
                <a:gd name="T74" fmla="*/ 1 w 5137"/>
                <a:gd name="T75" fmla="*/ 47 h 2401"/>
                <a:gd name="T76" fmla="*/ 1 w 5137"/>
                <a:gd name="T77" fmla="*/ 47 h 2401"/>
                <a:gd name="T78" fmla="*/ 1 w 5137"/>
                <a:gd name="T79" fmla="*/ 47 h 2401"/>
                <a:gd name="T80" fmla="*/ 1 w 5137"/>
                <a:gd name="T81" fmla="*/ 47 h 2401"/>
                <a:gd name="T82" fmla="*/ 1 w 5137"/>
                <a:gd name="T83" fmla="*/ 46 h 2401"/>
                <a:gd name="T84" fmla="*/ 1 w 5137"/>
                <a:gd name="T85" fmla="*/ 46 h 2401"/>
                <a:gd name="T86" fmla="*/ 1 w 5137"/>
                <a:gd name="T87" fmla="*/ 46 h 2401"/>
                <a:gd name="T88" fmla="*/ 1 w 5137"/>
                <a:gd name="T89" fmla="*/ 46 h 2401"/>
                <a:gd name="T90" fmla="*/ 1 w 5137"/>
                <a:gd name="T91" fmla="*/ 46 h 2401"/>
                <a:gd name="T92" fmla="*/ 1 w 5137"/>
                <a:gd name="T93" fmla="*/ 46 h 2401"/>
                <a:gd name="T94" fmla="*/ 1 w 5137"/>
                <a:gd name="T95" fmla="*/ 46 h 2401"/>
                <a:gd name="T96" fmla="*/ 1 w 5137"/>
                <a:gd name="T97" fmla="*/ 47 h 2401"/>
                <a:gd name="T98" fmla="*/ 1 w 5137"/>
                <a:gd name="T99" fmla="*/ 47 h 2401"/>
                <a:gd name="T100" fmla="*/ 1 w 5137"/>
                <a:gd name="T101" fmla="*/ 47 h 2401"/>
                <a:gd name="T102" fmla="*/ 1 w 5137"/>
                <a:gd name="T103" fmla="*/ 47 h 2401"/>
                <a:gd name="T104" fmla="*/ 1 w 5137"/>
                <a:gd name="T105" fmla="*/ 47 h 2401"/>
                <a:gd name="T106" fmla="*/ 1 w 5137"/>
                <a:gd name="T107" fmla="*/ 47 h 2401"/>
                <a:gd name="T108" fmla="*/ 1 w 5137"/>
                <a:gd name="T109" fmla="*/ 48 h 2401"/>
                <a:gd name="T110" fmla="*/ 1 w 5137"/>
                <a:gd name="T111" fmla="*/ 48 h 2401"/>
                <a:gd name="T112" fmla="*/ 1 w 5137"/>
                <a:gd name="T113" fmla="*/ 48 h 2401"/>
                <a:gd name="T114" fmla="*/ 1 w 5137"/>
                <a:gd name="T115" fmla="*/ 49 h 2401"/>
                <a:gd name="T116" fmla="*/ 1 w 5137"/>
                <a:gd name="T117" fmla="*/ 49 h 2401"/>
                <a:gd name="T118" fmla="*/ 1 w 5137"/>
                <a:gd name="T119" fmla="*/ 50 h 2401"/>
                <a:gd name="T120" fmla="*/ 1 w 5137"/>
                <a:gd name="T121" fmla="*/ 50 h 2401"/>
                <a:gd name="T122" fmla="*/ 1 w 5137"/>
                <a:gd name="T123" fmla="*/ 51 h 24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137"/>
                <a:gd name="T187" fmla="*/ 0 h 2401"/>
                <a:gd name="T188" fmla="*/ 5137 w 5137"/>
                <a:gd name="T189" fmla="*/ 2401 h 24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137" h="2401">
                  <a:moveTo>
                    <a:pt x="0" y="17"/>
                  </a:moveTo>
                  <a:lnTo>
                    <a:pt x="48" y="0"/>
                  </a:lnTo>
                  <a:lnTo>
                    <a:pt x="86" y="0"/>
                  </a:lnTo>
                  <a:lnTo>
                    <a:pt x="117" y="0"/>
                  </a:lnTo>
                  <a:lnTo>
                    <a:pt x="146" y="8"/>
                  </a:lnTo>
                  <a:lnTo>
                    <a:pt x="175" y="16"/>
                  </a:lnTo>
                  <a:lnTo>
                    <a:pt x="204" y="32"/>
                  </a:lnTo>
                  <a:lnTo>
                    <a:pt x="234" y="47"/>
                  </a:lnTo>
                  <a:lnTo>
                    <a:pt x="263" y="64"/>
                  </a:lnTo>
                  <a:lnTo>
                    <a:pt x="292" y="80"/>
                  </a:lnTo>
                  <a:lnTo>
                    <a:pt x="322" y="95"/>
                  </a:lnTo>
                  <a:lnTo>
                    <a:pt x="341" y="112"/>
                  </a:lnTo>
                  <a:lnTo>
                    <a:pt x="360" y="136"/>
                  </a:lnTo>
                  <a:lnTo>
                    <a:pt x="370" y="160"/>
                  </a:lnTo>
                  <a:lnTo>
                    <a:pt x="389" y="184"/>
                  </a:lnTo>
                  <a:lnTo>
                    <a:pt x="418" y="208"/>
                  </a:lnTo>
                  <a:lnTo>
                    <a:pt x="439" y="224"/>
                  </a:lnTo>
                  <a:lnTo>
                    <a:pt x="458" y="240"/>
                  </a:lnTo>
                  <a:lnTo>
                    <a:pt x="487" y="256"/>
                  </a:lnTo>
                  <a:lnTo>
                    <a:pt x="507" y="280"/>
                  </a:lnTo>
                  <a:lnTo>
                    <a:pt x="526" y="304"/>
                  </a:lnTo>
                  <a:lnTo>
                    <a:pt x="537" y="328"/>
                  </a:lnTo>
                  <a:lnTo>
                    <a:pt x="546" y="360"/>
                  </a:lnTo>
                  <a:lnTo>
                    <a:pt x="556" y="384"/>
                  </a:lnTo>
                  <a:lnTo>
                    <a:pt x="575" y="424"/>
                  </a:lnTo>
                  <a:lnTo>
                    <a:pt x="575" y="448"/>
                  </a:lnTo>
                  <a:lnTo>
                    <a:pt x="585" y="464"/>
                  </a:lnTo>
                  <a:lnTo>
                    <a:pt x="585" y="488"/>
                  </a:lnTo>
                  <a:lnTo>
                    <a:pt x="595" y="520"/>
                  </a:lnTo>
                  <a:lnTo>
                    <a:pt x="595" y="544"/>
                  </a:lnTo>
                  <a:lnTo>
                    <a:pt x="604" y="568"/>
                  </a:lnTo>
                  <a:lnTo>
                    <a:pt x="604" y="600"/>
                  </a:lnTo>
                  <a:lnTo>
                    <a:pt x="604" y="624"/>
                  </a:lnTo>
                  <a:lnTo>
                    <a:pt x="614" y="648"/>
                  </a:lnTo>
                  <a:lnTo>
                    <a:pt x="624" y="665"/>
                  </a:lnTo>
                  <a:lnTo>
                    <a:pt x="633" y="696"/>
                  </a:lnTo>
                  <a:lnTo>
                    <a:pt x="644" y="713"/>
                  </a:lnTo>
                  <a:lnTo>
                    <a:pt x="654" y="744"/>
                  </a:lnTo>
                  <a:lnTo>
                    <a:pt x="663" y="761"/>
                  </a:lnTo>
                  <a:lnTo>
                    <a:pt x="673" y="785"/>
                  </a:lnTo>
                  <a:lnTo>
                    <a:pt x="702" y="833"/>
                  </a:lnTo>
                  <a:lnTo>
                    <a:pt x="721" y="872"/>
                  </a:lnTo>
                  <a:lnTo>
                    <a:pt x="741" y="913"/>
                  </a:lnTo>
                  <a:lnTo>
                    <a:pt x="761" y="937"/>
                  </a:lnTo>
                  <a:lnTo>
                    <a:pt x="780" y="961"/>
                  </a:lnTo>
                  <a:lnTo>
                    <a:pt x="800" y="1001"/>
                  </a:lnTo>
                  <a:lnTo>
                    <a:pt x="809" y="1033"/>
                  </a:lnTo>
                  <a:lnTo>
                    <a:pt x="809" y="1057"/>
                  </a:lnTo>
                  <a:lnTo>
                    <a:pt x="809" y="1081"/>
                  </a:lnTo>
                  <a:lnTo>
                    <a:pt x="819" y="1113"/>
                  </a:lnTo>
                  <a:lnTo>
                    <a:pt x="829" y="1144"/>
                  </a:lnTo>
                  <a:lnTo>
                    <a:pt x="838" y="1168"/>
                  </a:lnTo>
                  <a:lnTo>
                    <a:pt x="848" y="1192"/>
                  </a:lnTo>
                  <a:lnTo>
                    <a:pt x="869" y="1216"/>
                  </a:lnTo>
                  <a:lnTo>
                    <a:pt x="898" y="1241"/>
                  </a:lnTo>
                  <a:lnTo>
                    <a:pt x="917" y="1265"/>
                  </a:lnTo>
                  <a:lnTo>
                    <a:pt x="946" y="1289"/>
                  </a:lnTo>
                  <a:lnTo>
                    <a:pt x="976" y="1313"/>
                  </a:lnTo>
                  <a:lnTo>
                    <a:pt x="995" y="1345"/>
                  </a:lnTo>
                  <a:lnTo>
                    <a:pt x="1005" y="1361"/>
                  </a:lnTo>
                  <a:lnTo>
                    <a:pt x="1024" y="1393"/>
                  </a:lnTo>
                  <a:lnTo>
                    <a:pt x="1034" y="1409"/>
                  </a:lnTo>
                  <a:lnTo>
                    <a:pt x="1044" y="1441"/>
                  </a:lnTo>
                  <a:lnTo>
                    <a:pt x="1063" y="1465"/>
                  </a:lnTo>
                  <a:lnTo>
                    <a:pt x="1093" y="1497"/>
                  </a:lnTo>
                  <a:lnTo>
                    <a:pt x="1112" y="1521"/>
                  </a:lnTo>
                  <a:lnTo>
                    <a:pt x="1132" y="1545"/>
                  </a:lnTo>
                  <a:lnTo>
                    <a:pt x="1161" y="1577"/>
                  </a:lnTo>
                  <a:lnTo>
                    <a:pt x="1181" y="1609"/>
                  </a:lnTo>
                  <a:lnTo>
                    <a:pt x="1200" y="1641"/>
                  </a:lnTo>
                  <a:lnTo>
                    <a:pt x="1210" y="1657"/>
                  </a:lnTo>
                  <a:lnTo>
                    <a:pt x="1220" y="1690"/>
                  </a:lnTo>
                  <a:lnTo>
                    <a:pt x="1229" y="1714"/>
                  </a:lnTo>
                  <a:lnTo>
                    <a:pt x="1239" y="1745"/>
                  </a:lnTo>
                  <a:lnTo>
                    <a:pt x="1249" y="1762"/>
                  </a:lnTo>
                  <a:lnTo>
                    <a:pt x="1268" y="1793"/>
                  </a:lnTo>
                  <a:lnTo>
                    <a:pt x="1278" y="1810"/>
                  </a:lnTo>
                  <a:lnTo>
                    <a:pt x="1308" y="1841"/>
                  </a:lnTo>
                  <a:lnTo>
                    <a:pt x="1337" y="1865"/>
                  </a:lnTo>
                  <a:lnTo>
                    <a:pt x="1376" y="1906"/>
                  </a:lnTo>
                  <a:lnTo>
                    <a:pt x="1415" y="1930"/>
                  </a:lnTo>
                  <a:lnTo>
                    <a:pt x="1435" y="1945"/>
                  </a:lnTo>
                  <a:lnTo>
                    <a:pt x="1473" y="1962"/>
                  </a:lnTo>
                  <a:lnTo>
                    <a:pt x="1503" y="1978"/>
                  </a:lnTo>
                  <a:lnTo>
                    <a:pt x="1532" y="1993"/>
                  </a:lnTo>
                  <a:lnTo>
                    <a:pt x="1552" y="2010"/>
                  </a:lnTo>
                  <a:lnTo>
                    <a:pt x="1581" y="2026"/>
                  </a:lnTo>
                  <a:lnTo>
                    <a:pt x="1630" y="2041"/>
                  </a:lnTo>
                  <a:lnTo>
                    <a:pt x="1669" y="2058"/>
                  </a:lnTo>
                  <a:lnTo>
                    <a:pt x="1698" y="2058"/>
                  </a:lnTo>
                  <a:lnTo>
                    <a:pt x="1728" y="2065"/>
                  </a:lnTo>
                  <a:lnTo>
                    <a:pt x="1767" y="2065"/>
                  </a:lnTo>
                  <a:lnTo>
                    <a:pt x="1815" y="2074"/>
                  </a:lnTo>
                  <a:lnTo>
                    <a:pt x="1855" y="2074"/>
                  </a:lnTo>
                  <a:lnTo>
                    <a:pt x="1893" y="2082"/>
                  </a:lnTo>
                  <a:lnTo>
                    <a:pt x="1933" y="2089"/>
                  </a:lnTo>
                  <a:lnTo>
                    <a:pt x="1972" y="2089"/>
                  </a:lnTo>
                  <a:lnTo>
                    <a:pt x="2001" y="2098"/>
                  </a:lnTo>
                  <a:lnTo>
                    <a:pt x="2041" y="2106"/>
                  </a:lnTo>
                  <a:lnTo>
                    <a:pt x="2089" y="2122"/>
                  </a:lnTo>
                  <a:lnTo>
                    <a:pt x="2137" y="2130"/>
                  </a:lnTo>
                  <a:lnTo>
                    <a:pt x="2177" y="2146"/>
                  </a:lnTo>
                  <a:lnTo>
                    <a:pt x="2206" y="2154"/>
                  </a:lnTo>
                  <a:lnTo>
                    <a:pt x="2235" y="2170"/>
                  </a:lnTo>
                  <a:lnTo>
                    <a:pt x="2294" y="2186"/>
                  </a:lnTo>
                  <a:lnTo>
                    <a:pt x="2352" y="2194"/>
                  </a:lnTo>
                  <a:lnTo>
                    <a:pt x="2392" y="2202"/>
                  </a:lnTo>
                  <a:lnTo>
                    <a:pt x="2431" y="2202"/>
                  </a:lnTo>
                  <a:lnTo>
                    <a:pt x="2490" y="2210"/>
                  </a:lnTo>
                  <a:lnTo>
                    <a:pt x="2528" y="2217"/>
                  </a:lnTo>
                  <a:lnTo>
                    <a:pt x="2557" y="2217"/>
                  </a:lnTo>
                  <a:lnTo>
                    <a:pt x="2578" y="2217"/>
                  </a:lnTo>
                  <a:lnTo>
                    <a:pt x="2607" y="2217"/>
                  </a:lnTo>
                  <a:lnTo>
                    <a:pt x="2636" y="2217"/>
                  </a:lnTo>
                  <a:lnTo>
                    <a:pt x="2675" y="2210"/>
                  </a:lnTo>
                  <a:lnTo>
                    <a:pt x="2704" y="2210"/>
                  </a:lnTo>
                  <a:lnTo>
                    <a:pt x="2743" y="2210"/>
                  </a:lnTo>
                  <a:lnTo>
                    <a:pt x="2763" y="2210"/>
                  </a:lnTo>
                  <a:lnTo>
                    <a:pt x="2793" y="2194"/>
                  </a:lnTo>
                  <a:lnTo>
                    <a:pt x="2831" y="2194"/>
                  </a:lnTo>
                  <a:lnTo>
                    <a:pt x="2851" y="2186"/>
                  </a:lnTo>
                  <a:lnTo>
                    <a:pt x="2890" y="2186"/>
                  </a:lnTo>
                  <a:lnTo>
                    <a:pt x="2929" y="2186"/>
                  </a:lnTo>
                  <a:lnTo>
                    <a:pt x="2958" y="2186"/>
                  </a:lnTo>
                  <a:lnTo>
                    <a:pt x="3007" y="2170"/>
                  </a:lnTo>
                  <a:lnTo>
                    <a:pt x="3036" y="2170"/>
                  </a:lnTo>
                  <a:lnTo>
                    <a:pt x="3065" y="2162"/>
                  </a:lnTo>
                  <a:lnTo>
                    <a:pt x="3085" y="2162"/>
                  </a:lnTo>
                  <a:lnTo>
                    <a:pt x="3115" y="2162"/>
                  </a:lnTo>
                  <a:lnTo>
                    <a:pt x="3144" y="2154"/>
                  </a:lnTo>
                  <a:lnTo>
                    <a:pt x="3183" y="2154"/>
                  </a:lnTo>
                  <a:lnTo>
                    <a:pt x="3232" y="2154"/>
                  </a:lnTo>
                  <a:lnTo>
                    <a:pt x="3280" y="2162"/>
                  </a:lnTo>
                  <a:lnTo>
                    <a:pt x="3309" y="2170"/>
                  </a:lnTo>
                  <a:lnTo>
                    <a:pt x="3330" y="2170"/>
                  </a:lnTo>
                  <a:lnTo>
                    <a:pt x="3359" y="2170"/>
                  </a:lnTo>
                  <a:lnTo>
                    <a:pt x="3407" y="2170"/>
                  </a:lnTo>
                  <a:lnTo>
                    <a:pt x="3456" y="2170"/>
                  </a:lnTo>
                  <a:lnTo>
                    <a:pt x="3505" y="2178"/>
                  </a:lnTo>
                  <a:lnTo>
                    <a:pt x="3535" y="2178"/>
                  </a:lnTo>
                  <a:lnTo>
                    <a:pt x="3574" y="2178"/>
                  </a:lnTo>
                  <a:lnTo>
                    <a:pt x="3603" y="2178"/>
                  </a:lnTo>
                  <a:lnTo>
                    <a:pt x="3632" y="2178"/>
                  </a:lnTo>
                  <a:lnTo>
                    <a:pt x="3671" y="2178"/>
                  </a:lnTo>
                  <a:lnTo>
                    <a:pt x="3729" y="2186"/>
                  </a:lnTo>
                  <a:lnTo>
                    <a:pt x="3769" y="2186"/>
                  </a:lnTo>
                  <a:lnTo>
                    <a:pt x="3798" y="2186"/>
                  </a:lnTo>
                  <a:lnTo>
                    <a:pt x="3827" y="2186"/>
                  </a:lnTo>
                  <a:lnTo>
                    <a:pt x="3857" y="2186"/>
                  </a:lnTo>
                  <a:lnTo>
                    <a:pt x="3886" y="2186"/>
                  </a:lnTo>
                  <a:lnTo>
                    <a:pt x="3915" y="2186"/>
                  </a:lnTo>
                  <a:lnTo>
                    <a:pt x="3935" y="2186"/>
                  </a:lnTo>
                  <a:lnTo>
                    <a:pt x="3965" y="2186"/>
                  </a:lnTo>
                  <a:lnTo>
                    <a:pt x="3994" y="2186"/>
                  </a:lnTo>
                  <a:lnTo>
                    <a:pt x="4032" y="2186"/>
                  </a:lnTo>
                  <a:lnTo>
                    <a:pt x="4052" y="2186"/>
                  </a:lnTo>
                  <a:lnTo>
                    <a:pt x="4101" y="2194"/>
                  </a:lnTo>
                  <a:lnTo>
                    <a:pt x="4140" y="2202"/>
                  </a:lnTo>
                  <a:lnTo>
                    <a:pt x="4179" y="2210"/>
                  </a:lnTo>
                  <a:lnTo>
                    <a:pt x="4208" y="2210"/>
                  </a:lnTo>
                  <a:lnTo>
                    <a:pt x="4237" y="2217"/>
                  </a:lnTo>
                  <a:lnTo>
                    <a:pt x="4266" y="2217"/>
                  </a:lnTo>
                  <a:lnTo>
                    <a:pt x="4287" y="2217"/>
                  </a:lnTo>
                  <a:lnTo>
                    <a:pt x="4326" y="2226"/>
                  </a:lnTo>
                  <a:lnTo>
                    <a:pt x="4364" y="2234"/>
                  </a:lnTo>
                  <a:lnTo>
                    <a:pt x="4404" y="2241"/>
                  </a:lnTo>
                  <a:lnTo>
                    <a:pt x="4433" y="2250"/>
                  </a:lnTo>
                  <a:lnTo>
                    <a:pt x="4462" y="2250"/>
                  </a:lnTo>
                  <a:lnTo>
                    <a:pt x="4491" y="2250"/>
                  </a:lnTo>
                  <a:lnTo>
                    <a:pt x="4540" y="2265"/>
                  </a:lnTo>
                  <a:lnTo>
                    <a:pt x="4579" y="2282"/>
                  </a:lnTo>
                  <a:lnTo>
                    <a:pt x="4628" y="2298"/>
                  </a:lnTo>
                  <a:lnTo>
                    <a:pt x="4677" y="2306"/>
                  </a:lnTo>
                  <a:lnTo>
                    <a:pt x="4706" y="2313"/>
                  </a:lnTo>
                  <a:lnTo>
                    <a:pt x="4746" y="2322"/>
                  </a:lnTo>
                  <a:lnTo>
                    <a:pt x="4784" y="2330"/>
                  </a:lnTo>
                  <a:lnTo>
                    <a:pt x="4804" y="2338"/>
                  </a:lnTo>
                  <a:lnTo>
                    <a:pt x="4834" y="2346"/>
                  </a:lnTo>
                  <a:lnTo>
                    <a:pt x="4863" y="2354"/>
                  </a:lnTo>
                  <a:lnTo>
                    <a:pt x="4901" y="2362"/>
                  </a:lnTo>
                  <a:lnTo>
                    <a:pt x="4922" y="2370"/>
                  </a:lnTo>
                  <a:lnTo>
                    <a:pt x="4951" y="2370"/>
                  </a:lnTo>
                  <a:lnTo>
                    <a:pt x="4989" y="2370"/>
                  </a:lnTo>
                  <a:lnTo>
                    <a:pt x="5018" y="2370"/>
                  </a:lnTo>
                  <a:lnTo>
                    <a:pt x="5049" y="2378"/>
                  </a:lnTo>
                  <a:lnTo>
                    <a:pt x="5107" y="2394"/>
                  </a:lnTo>
                  <a:lnTo>
                    <a:pt x="5136" y="2400"/>
                  </a:lnTo>
                </a:path>
              </a:pathLst>
            </a:custGeom>
            <a:noFill/>
            <a:ln w="25400" cap="rnd">
              <a:solidFill>
                <a:schemeClr val="tx1"/>
              </a:solidFill>
              <a:round/>
              <a:headEnd type="none" w="sm" len="sm"/>
              <a:tailEnd type="none" w="sm" len="sm"/>
            </a:ln>
          </p:spPr>
          <p:txBody>
            <a:bodyP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63" name="Rectangle 62">
              <a:extLst>
                <a:ext uri="{FF2B5EF4-FFF2-40B4-BE49-F238E27FC236}">
                  <a16:creationId xmlns:a16="http://schemas.microsoft.com/office/drawing/2014/main" id="{14AAA2C4-FF99-024C-89D7-4FD78FEA1C99}"/>
                </a:ext>
              </a:extLst>
            </p:cNvPr>
            <p:cNvSpPr>
              <a:spLocks noChangeArrowheads="1"/>
            </p:cNvSpPr>
            <p:nvPr/>
          </p:nvSpPr>
          <p:spPr bwMode="auto">
            <a:xfrm>
              <a:off x="7222227" y="2452151"/>
              <a:ext cx="487967" cy="3262844"/>
            </a:xfrm>
            <a:prstGeom prst="rect">
              <a:avLst/>
            </a:prstGeom>
            <a:blipFill>
              <a:blip r:embed="rId4" cstate="print"/>
              <a:tile tx="0" ty="0" sx="100000" sy="100000" flip="none" algn="tl"/>
            </a:blipFill>
            <a:ln w="12700">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64" name="Line 12">
              <a:extLst>
                <a:ext uri="{FF2B5EF4-FFF2-40B4-BE49-F238E27FC236}">
                  <a16:creationId xmlns:a16="http://schemas.microsoft.com/office/drawing/2014/main" id="{1C051EE8-02EA-6944-BED6-407490D7A77D}"/>
                </a:ext>
              </a:extLst>
            </p:cNvPr>
            <p:cNvSpPr>
              <a:spLocks noChangeShapeType="1"/>
            </p:cNvSpPr>
            <p:nvPr/>
          </p:nvSpPr>
          <p:spPr bwMode="auto">
            <a:xfrm>
              <a:off x="7083396" y="4623868"/>
              <a:ext cx="901707" cy="170951"/>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65" name="Line 13">
              <a:extLst>
                <a:ext uri="{FF2B5EF4-FFF2-40B4-BE49-F238E27FC236}">
                  <a16:creationId xmlns:a16="http://schemas.microsoft.com/office/drawing/2014/main" id="{2E82DE2C-4E0F-B14F-BA8A-6B973228DA52}"/>
                </a:ext>
              </a:extLst>
            </p:cNvPr>
            <p:cNvSpPr>
              <a:spLocks noChangeShapeType="1"/>
            </p:cNvSpPr>
            <p:nvPr/>
          </p:nvSpPr>
          <p:spPr bwMode="auto">
            <a:xfrm>
              <a:off x="3287047" y="2726111"/>
              <a:ext cx="900332" cy="170950"/>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66" name="Line 14">
              <a:extLst>
                <a:ext uri="{FF2B5EF4-FFF2-40B4-BE49-F238E27FC236}">
                  <a16:creationId xmlns:a16="http://schemas.microsoft.com/office/drawing/2014/main" id="{2ABD2D81-F7B5-574C-8295-E4BCF165419A}"/>
                </a:ext>
              </a:extLst>
            </p:cNvPr>
            <p:cNvSpPr>
              <a:spLocks noChangeShapeType="1"/>
            </p:cNvSpPr>
            <p:nvPr/>
          </p:nvSpPr>
          <p:spPr bwMode="auto">
            <a:xfrm>
              <a:off x="3431207" y="2670594"/>
              <a:ext cx="3786895"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67" name="Line 15">
              <a:extLst>
                <a:ext uri="{FF2B5EF4-FFF2-40B4-BE49-F238E27FC236}">
                  <a16:creationId xmlns:a16="http://schemas.microsoft.com/office/drawing/2014/main" id="{DD99334E-5E7A-E94E-83C7-0C1D3DBB47F5}"/>
                </a:ext>
              </a:extLst>
            </p:cNvPr>
            <p:cNvSpPr>
              <a:spLocks noChangeShapeType="1"/>
            </p:cNvSpPr>
            <p:nvPr/>
          </p:nvSpPr>
          <p:spPr bwMode="auto">
            <a:xfrm>
              <a:off x="3656634" y="3015661"/>
              <a:ext cx="3561468"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68" name="Line 16">
              <a:extLst>
                <a:ext uri="{FF2B5EF4-FFF2-40B4-BE49-F238E27FC236}">
                  <a16:creationId xmlns:a16="http://schemas.microsoft.com/office/drawing/2014/main" id="{74079019-BF4A-9342-87C0-69280FE659DE}"/>
                </a:ext>
              </a:extLst>
            </p:cNvPr>
            <p:cNvSpPr>
              <a:spLocks noChangeShapeType="1"/>
            </p:cNvSpPr>
            <p:nvPr/>
          </p:nvSpPr>
          <p:spPr bwMode="auto">
            <a:xfrm>
              <a:off x="3792715" y="3302690"/>
              <a:ext cx="3425387"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69" name="Line 17">
              <a:extLst>
                <a:ext uri="{FF2B5EF4-FFF2-40B4-BE49-F238E27FC236}">
                  <a16:creationId xmlns:a16="http://schemas.microsoft.com/office/drawing/2014/main" id="{A1AED5BC-6F76-4346-A216-166F00DCDF42}"/>
                </a:ext>
              </a:extLst>
            </p:cNvPr>
            <p:cNvSpPr>
              <a:spLocks noChangeShapeType="1"/>
            </p:cNvSpPr>
            <p:nvPr/>
          </p:nvSpPr>
          <p:spPr bwMode="auto">
            <a:xfrm>
              <a:off x="3792715" y="3646703"/>
              <a:ext cx="3425387"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70" name="Line 18">
              <a:extLst>
                <a:ext uri="{FF2B5EF4-FFF2-40B4-BE49-F238E27FC236}">
                  <a16:creationId xmlns:a16="http://schemas.microsoft.com/office/drawing/2014/main" id="{01F7E424-A33E-974E-95A2-DC58D1C95C00}"/>
                </a:ext>
              </a:extLst>
            </p:cNvPr>
            <p:cNvSpPr>
              <a:spLocks noChangeShapeType="1"/>
            </p:cNvSpPr>
            <p:nvPr/>
          </p:nvSpPr>
          <p:spPr bwMode="auto">
            <a:xfrm>
              <a:off x="4018142" y="4048755"/>
              <a:ext cx="3199960"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71" name="Line 19">
              <a:extLst>
                <a:ext uri="{FF2B5EF4-FFF2-40B4-BE49-F238E27FC236}">
                  <a16:creationId xmlns:a16="http://schemas.microsoft.com/office/drawing/2014/main" id="{B4B93ECB-DD0A-EB41-BF27-054F4E829790}"/>
                </a:ext>
              </a:extLst>
            </p:cNvPr>
            <p:cNvSpPr>
              <a:spLocks noChangeShapeType="1"/>
            </p:cNvSpPr>
            <p:nvPr/>
          </p:nvSpPr>
          <p:spPr bwMode="auto">
            <a:xfrm>
              <a:off x="4152848" y="4392767"/>
              <a:ext cx="3065254"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72" name="Line 20">
              <a:extLst>
                <a:ext uri="{FF2B5EF4-FFF2-40B4-BE49-F238E27FC236}">
                  <a16:creationId xmlns:a16="http://schemas.microsoft.com/office/drawing/2014/main" id="{A5F70904-41B4-DA45-ADF5-DBBCC5894C7D}"/>
                </a:ext>
              </a:extLst>
            </p:cNvPr>
            <p:cNvSpPr>
              <a:spLocks noChangeShapeType="1"/>
            </p:cNvSpPr>
            <p:nvPr/>
          </p:nvSpPr>
          <p:spPr bwMode="auto">
            <a:xfrm>
              <a:off x="4378275" y="4364028"/>
              <a:ext cx="2839828"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73" name="Line 21">
              <a:extLst>
                <a:ext uri="{FF2B5EF4-FFF2-40B4-BE49-F238E27FC236}">
                  <a16:creationId xmlns:a16="http://schemas.microsoft.com/office/drawing/2014/main" id="{CF1D56E0-0CDF-514D-8815-7EA955CD67BB}"/>
                </a:ext>
              </a:extLst>
            </p:cNvPr>
            <p:cNvSpPr>
              <a:spLocks noChangeShapeType="1"/>
            </p:cNvSpPr>
            <p:nvPr/>
          </p:nvSpPr>
          <p:spPr bwMode="auto">
            <a:xfrm>
              <a:off x="4558341" y="5139887"/>
              <a:ext cx="2659761"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grpSp>
          <p:nvGrpSpPr>
            <p:cNvPr id="74" name="Group 73">
              <a:extLst>
                <a:ext uri="{FF2B5EF4-FFF2-40B4-BE49-F238E27FC236}">
                  <a16:creationId xmlns:a16="http://schemas.microsoft.com/office/drawing/2014/main" id="{0CF1E89A-FBBA-9E4F-B102-F4CDCCEA27B7}"/>
                </a:ext>
              </a:extLst>
            </p:cNvPr>
            <p:cNvGrpSpPr>
              <a:grpSpLocks/>
            </p:cNvGrpSpPr>
            <p:nvPr/>
          </p:nvGrpSpPr>
          <p:grpSpPr bwMode="auto">
            <a:xfrm>
              <a:off x="3315366" y="3670976"/>
              <a:ext cx="703496" cy="1329619"/>
              <a:chOff x="2717112" y="2191"/>
              <a:chExt cx="703496" cy="1260"/>
            </a:xfrm>
          </p:grpSpPr>
          <p:sp>
            <p:nvSpPr>
              <p:cNvPr id="94" name="Line 23">
                <a:extLst>
                  <a:ext uri="{FF2B5EF4-FFF2-40B4-BE49-F238E27FC236}">
                    <a16:creationId xmlns:a16="http://schemas.microsoft.com/office/drawing/2014/main" id="{15492687-F357-914D-8C26-96938841C6E3}"/>
                  </a:ext>
                </a:extLst>
              </p:cNvPr>
              <p:cNvSpPr>
                <a:spLocks noChangeShapeType="1"/>
              </p:cNvSpPr>
              <p:nvPr/>
            </p:nvSpPr>
            <p:spPr bwMode="auto">
              <a:xfrm>
                <a:off x="2717119" y="2191"/>
                <a:ext cx="0" cy="598"/>
              </a:xfrm>
              <a:prstGeom prst="line">
                <a:avLst/>
              </a:prstGeom>
              <a:noFill/>
              <a:ln w="12700">
                <a:solidFill>
                  <a:schemeClr val="tx1"/>
                </a:solidFill>
                <a:round/>
                <a:headEnd type="none" w="sm" len="sm"/>
                <a:tailEnd type="stealth" w="med" len="me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95" name="Rectangle 94">
                <a:extLst>
                  <a:ext uri="{FF2B5EF4-FFF2-40B4-BE49-F238E27FC236}">
                    <a16:creationId xmlns:a16="http://schemas.microsoft.com/office/drawing/2014/main" id="{1FD41443-B2EA-DE4C-8816-0C98032FFEBE}"/>
                  </a:ext>
                </a:extLst>
              </p:cNvPr>
              <p:cNvSpPr>
                <a:spLocks noChangeArrowheads="1"/>
              </p:cNvSpPr>
              <p:nvPr/>
            </p:nvSpPr>
            <p:spPr bwMode="auto">
              <a:xfrm>
                <a:off x="2717112" y="2496"/>
                <a:ext cx="703496" cy="955"/>
              </a:xfrm>
              <a:prstGeom prst="rect">
                <a:avLst/>
              </a:prstGeom>
              <a:noFill/>
              <a:ln w="9525">
                <a:noFill/>
                <a:miter lim="800000"/>
                <a:headEnd/>
                <a:tailEnd/>
              </a:ln>
            </p:spPr>
            <p:txBody>
              <a:bodyPr wrap="none" lIns="69056" tIns="34529" rIns="69056" bIns="34529">
                <a:spAutoFit/>
              </a:bodyP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0" hangingPunct="0"/>
                <a:r>
                  <a:rPr lang="en-US" sz="1800">
                    <a:latin typeface="Times New Roman" pitchFamily="18" charset="0"/>
                  </a:rPr>
                  <a:t>z</a:t>
                </a:r>
              </a:p>
            </p:txBody>
          </p:sp>
        </p:grpSp>
        <p:sp>
          <p:nvSpPr>
            <p:cNvPr id="75" name="Rectangle 74">
              <a:extLst>
                <a:ext uri="{FF2B5EF4-FFF2-40B4-BE49-F238E27FC236}">
                  <a16:creationId xmlns:a16="http://schemas.microsoft.com/office/drawing/2014/main" id="{E1E269F0-9D5D-3341-B061-F07ACABD1964}"/>
                </a:ext>
              </a:extLst>
            </p:cNvPr>
            <p:cNvSpPr>
              <a:spLocks noChangeArrowheads="1"/>
            </p:cNvSpPr>
            <p:nvPr/>
          </p:nvSpPr>
          <p:spPr bwMode="auto">
            <a:xfrm rot="939529">
              <a:off x="914400" y="2326580"/>
              <a:ext cx="2771100" cy="810435"/>
            </a:xfrm>
            <a:prstGeom prst="rect">
              <a:avLst/>
            </a:prstGeom>
            <a:no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76" name="Line 91">
              <a:extLst>
                <a:ext uri="{FF2B5EF4-FFF2-40B4-BE49-F238E27FC236}">
                  <a16:creationId xmlns:a16="http://schemas.microsoft.com/office/drawing/2014/main" id="{CC9D4ACC-3504-CE43-A182-A09A700423FE}"/>
                </a:ext>
              </a:extLst>
            </p:cNvPr>
            <p:cNvSpPr>
              <a:spLocks noChangeShapeType="1"/>
            </p:cNvSpPr>
            <p:nvPr/>
          </p:nvSpPr>
          <p:spPr bwMode="auto">
            <a:xfrm rot="939529">
              <a:off x="3189368" y="2575895"/>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77" name="Line 92">
              <a:extLst>
                <a:ext uri="{FF2B5EF4-FFF2-40B4-BE49-F238E27FC236}">
                  <a16:creationId xmlns:a16="http://schemas.microsoft.com/office/drawing/2014/main" id="{EB3597D6-A9DC-314A-BC76-559B6B44751F}"/>
                </a:ext>
              </a:extLst>
            </p:cNvPr>
            <p:cNvSpPr>
              <a:spLocks noChangeShapeType="1"/>
            </p:cNvSpPr>
            <p:nvPr/>
          </p:nvSpPr>
          <p:spPr bwMode="auto">
            <a:xfrm rot="939529">
              <a:off x="2998778" y="2522471"/>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78" name="Line 93">
              <a:extLst>
                <a:ext uri="{FF2B5EF4-FFF2-40B4-BE49-F238E27FC236}">
                  <a16:creationId xmlns:a16="http://schemas.microsoft.com/office/drawing/2014/main" id="{56212B7C-108B-8446-BF0C-35A1EBD6527F}"/>
                </a:ext>
              </a:extLst>
            </p:cNvPr>
            <p:cNvSpPr>
              <a:spLocks noChangeShapeType="1"/>
            </p:cNvSpPr>
            <p:nvPr/>
          </p:nvSpPr>
          <p:spPr bwMode="auto">
            <a:xfrm rot="939529">
              <a:off x="2808189" y="2469046"/>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79" name="Line 94">
              <a:extLst>
                <a:ext uri="{FF2B5EF4-FFF2-40B4-BE49-F238E27FC236}">
                  <a16:creationId xmlns:a16="http://schemas.microsoft.com/office/drawing/2014/main" id="{315BC38A-7A75-5347-A3D3-A9133038BAA4}"/>
                </a:ext>
              </a:extLst>
            </p:cNvPr>
            <p:cNvSpPr>
              <a:spLocks noChangeShapeType="1"/>
            </p:cNvSpPr>
            <p:nvPr/>
          </p:nvSpPr>
          <p:spPr bwMode="auto">
            <a:xfrm rot="939529">
              <a:off x="3379957" y="2629320"/>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0" name="Line 95">
              <a:extLst>
                <a:ext uri="{FF2B5EF4-FFF2-40B4-BE49-F238E27FC236}">
                  <a16:creationId xmlns:a16="http://schemas.microsoft.com/office/drawing/2014/main" id="{01DA5341-7513-DA4E-B801-1A3DD51BD2A3}"/>
                </a:ext>
              </a:extLst>
            </p:cNvPr>
            <p:cNvSpPr>
              <a:spLocks noChangeShapeType="1"/>
            </p:cNvSpPr>
            <p:nvPr/>
          </p:nvSpPr>
          <p:spPr bwMode="auto">
            <a:xfrm rot="939529">
              <a:off x="1728181" y="2166307"/>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1" name="Line 96">
              <a:extLst>
                <a:ext uri="{FF2B5EF4-FFF2-40B4-BE49-F238E27FC236}">
                  <a16:creationId xmlns:a16="http://schemas.microsoft.com/office/drawing/2014/main" id="{271C3CEE-47E2-4346-A564-D62A9A0D0AA1}"/>
                </a:ext>
              </a:extLst>
            </p:cNvPr>
            <p:cNvSpPr>
              <a:spLocks noChangeShapeType="1"/>
            </p:cNvSpPr>
            <p:nvPr/>
          </p:nvSpPr>
          <p:spPr bwMode="auto">
            <a:xfrm rot="939529">
              <a:off x="2045831" y="2255348"/>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2" name="Line 97">
              <a:extLst>
                <a:ext uri="{FF2B5EF4-FFF2-40B4-BE49-F238E27FC236}">
                  <a16:creationId xmlns:a16="http://schemas.microsoft.com/office/drawing/2014/main" id="{739A6C78-0E81-CC4D-9DE4-9C83D288470F}"/>
                </a:ext>
              </a:extLst>
            </p:cNvPr>
            <p:cNvSpPr>
              <a:spLocks noChangeShapeType="1"/>
            </p:cNvSpPr>
            <p:nvPr/>
          </p:nvSpPr>
          <p:spPr bwMode="auto">
            <a:xfrm rot="939529">
              <a:off x="2299950" y="2326581"/>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3" name="Line 98">
              <a:extLst>
                <a:ext uri="{FF2B5EF4-FFF2-40B4-BE49-F238E27FC236}">
                  <a16:creationId xmlns:a16="http://schemas.microsoft.com/office/drawing/2014/main" id="{152796FA-B492-514D-989F-39EBC6D1AB53}"/>
                </a:ext>
              </a:extLst>
            </p:cNvPr>
            <p:cNvSpPr>
              <a:spLocks noChangeShapeType="1"/>
            </p:cNvSpPr>
            <p:nvPr/>
          </p:nvSpPr>
          <p:spPr bwMode="auto">
            <a:xfrm rot="939529">
              <a:off x="2554069" y="2397814"/>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4" name="Line 99">
              <a:extLst>
                <a:ext uri="{FF2B5EF4-FFF2-40B4-BE49-F238E27FC236}">
                  <a16:creationId xmlns:a16="http://schemas.microsoft.com/office/drawing/2014/main" id="{E11E4441-6C40-D64C-B048-586AB0B01CC3}"/>
                </a:ext>
              </a:extLst>
            </p:cNvPr>
            <p:cNvSpPr>
              <a:spLocks noChangeShapeType="1"/>
            </p:cNvSpPr>
            <p:nvPr/>
          </p:nvSpPr>
          <p:spPr bwMode="auto">
            <a:xfrm rot="939529">
              <a:off x="1283473" y="2041650"/>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5" name="Line 100">
              <a:extLst>
                <a:ext uri="{FF2B5EF4-FFF2-40B4-BE49-F238E27FC236}">
                  <a16:creationId xmlns:a16="http://schemas.microsoft.com/office/drawing/2014/main" id="{9E9351D0-F07F-224E-AC80-1594D579156A}"/>
                </a:ext>
              </a:extLst>
            </p:cNvPr>
            <p:cNvSpPr>
              <a:spLocks noChangeShapeType="1"/>
            </p:cNvSpPr>
            <p:nvPr/>
          </p:nvSpPr>
          <p:spPr bwMode="auto">
            <a:xfrm rot="939529">
              <a:off x="1537592" y="2112883"/>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6" name="Line 101">
              <a:extLst>
                <a:ext uri="{FF2B5EF4-FFF2-40B4-BE49-F238E27FC236}">
                  <a16:creationId xmlns:a16="http://schemas.microsoft.com/office/drawing/2014/main" id="{DCB34CBA-5C1D-9D4B-8805-5F6151E3C09E}"/>
                </a:ext>
              </a:extLst>
            </p:cNvPr>
            <p:cNvSpPr>
              <a:spLocks noChangeShapeType="1"/>
            </p:cNvSpPr>
            <p:nvPr/>
          </p:nvSpPr>
          <p:spPr bwMode="auto">
            <a:xfrm rot="939529">
              <a:off x="1092883" y="1988226"/>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7" name="Line 102">
              <a:extLst>
                <a:ext uri="{FF2B5EF4-FFF2-40B4-BE49-F238E27FC236}">
                  <a16:creationId xmlns:a16="http://schemas.microsoft.com/office/drawing/2014/main" id="{751434A6-3B15-A646-B840-3D02C81CA29D}"/>
                </a:ext>
              </a:extLst>
            </p:cNvPr>
            <p:cNvSpPr>
              <a:spLocks noChangeShapeType="1"/>
            </p:cNvSpPr>
            <p:nvPr/>
          </p:nvSpPr>
          <p:spPr bwMode="auto">
            <a:xfrm>
              <a:off x="3220401" y="3018081"/>
              <a:ext cx="900332" cy="170950"/>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8" name="Line 103">
              <a:extLst>
                <a:ext uri="{FF2B5EF4-FFF2-40B4-BE49-F238E27FC236}">
                  <a16:creationId xmlns:a16="http://schemas.microsoft.com/office/drawing/2014/main" id="{90D24A69-BFBF-D84B-9345-17DE8047594F}"/>
                </a:ext>
              </a:extLst>
            </p:cNvPr>
            <p:cNvSpPr>
              <a:spLocks noChangeShapeType="1"/>
            </p:cNvSpPr>
            <p:nvPr/>
          </p:nvSpPr>
          <p:spPr bwMode="auto">
            <a:xfrm>
              <a:off x="3171417" y="3305667"/>
              <a:ext cx="900332" cy="170950"/>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9" name="Line 107">
              <a:extLst>
                <a:ext uri="{FF2B5EF4-FFF2-40B4-BE49-F238E27FC236}">
                  <a16:creationId xmlns:a16="http://schemas.microsoft.com/office/drawing/2014/main" id="{F8F2413C-1E22-ED46-BFD0-930C971AE7C0}"/>
                </a:ext>
              </a:extLst>
            </p:cNvPr>
            <p:cNvSpPr>
              <a:spLocks noChangeShapeType="1"/>
            </p:cNvSpPr>
            <p:nvPr/>
          </p:nvSpPr>
          <p:spPr bwMode="auto">
            <a:xfrm rot="1010829">
              <a:off x="1660629" y="3246338"/>
              <a:ext cx="630920" cy="0"/>
            </a:xfrm>
            <a:prstGeom prst="line">
              <a:avLst/>
            </a:prstGeom>
            <a:noFill/>
            <a:ln w="12700">
              <a:solidFill>
                <a:schemeClr val="tx1"/>
              </a:solidFill>
              <a:round/>
              <a:headEnd type="none" w="sm" len="sm"/>
              <a:tailEnd type="stealth" w="med" len="me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90" name="Rectangle 89">
              <a:extLst>
                <a:ext uri="{FF2B5EF4-FFF2-40B4-BE49-F238E27FC236}">
                  <a16:creationId xmlns:a16="http://schemas.microsoft.com/office/drawing/2014/main" id="{CDECA55E-E85B-5449-A693-70DB144349E0}"/>
                </a:ext>
              </a:extLst>
            </p:cNvPr>
            <p:cNvSpPr>
              <a:spLocks noChangeArrowheads="1"/>
            </p:cNvSpPr>
            <p:nvPr/>
          </p:nvSpPr>
          <p:spPr bwMode="auto">
            <a:xfrm rot="1010829">
              <a:off x="2069251" y="2810082"/>
              <a:ext cx="740766" cy="1007727"/>
            </a:xfrm>
            <a:prstGeom prst="rect">
              <a:avLst/>
            </a:prstGeom>
            <a:noFill/>
            <a:ln w="9525">
              <a:noFill/>
              <a:miter lim="800000"/>
              <a:headEnd/>
              <a:tailEnd/>
            </a:ln>
          </p:spPr>
          <p:txBody>
            <a:bodyPr wrap="none" lIns="69056" tIns="34529" rIns="69056" bIns="34529">
              <a:spAutoFit/>
            </a:bodyP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0" hangingPunct="0"/>
              <a:r>
                <a:rPr lang="en-US" sz="1800">
                  <a:latin typeface="Times New Roman" pitchFamily="18" charset="0"/>
                </a:rPr>
                <a:t>x</a:t>
              </a:r>
            </a:p>
          </p:txBody>
        </p:sp>
        <p:sp>
          <p:nvSpPr>
            <p:cNvPr id="91" name="Rectangle 90">
              <a:extLst>
                <a:ext uri="{FF2B5EF4-FFF2-40B4-BE49-F238E27FC236}">
                  <a16:creationId xmlns:a16="http://schemas.microsoft.com/office/drawing/2014/main" id="{CB0D99B8-1F99-854A-AF07-96191392440E}"/>
                </a:ext>
              </a:extLst>
            </p:cNvPr>
            <p:cNvSpPr>
              <a:spLocks noChangeArrowheads="1"/>
            </p:cNvSpPr>
            <p:nvPr/>
          </p:nvSpPr>
          <p:spPr bwMode="auto">
            <a:xfrm rot="904813">
              <a:off x="1783046" y="2257919"/>
              <a:ext cx="740766" cy="1007727"/>
            </a:xfrm>
            <a:prstGeom prst="rect">
              <a:avLst/>
            </a:prstGeom>
            <a:noFill/>
            <a:ln w="9525">
              <a:noFill/>
              <a:miter lim="800000"/>
              <a:headEnd/>
              <a:tailEnd/>
            </a:ln>
          </p:spPr>
          <p:txBody>
            <a:bodyPr wrap="none" lIns="69056" tIns="34529" rIns="69056" bIns="34529">
              <a:spAutoFit/>
            </a:bodyP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0" hangingPunct="0"/>
              <a:r>
                <a:rPr lang="en-US" sz="1800">
                  <a:latin typeface="Times New Roman" pitchFamily="18" charset="0"/>
                </a:rPr>
                <a:t>u</a:t>
              </a:r>
            </a:p>
          </p:txBody>
        </p:sp>
        <p:sp>
          <p:nvSpPr>
            <p:cNvPr id="92" name="Line 107">
              <a:extLst>
                <a:ext uri="{FF2B5EF4-FFF2-40B4-BE49-F238E27FC236}">
                  <a16:creationId xmlns:a16="http://schemas.microsoft.com/office/drawing/2014/main" id="{17AA7FF5-051B-F749-8413-06F70B7FBCEB}"/>
                </a:ext>
              </a:extLst>
            </p:cNvPr>
            <p:cNvSpPr>
              <a:spLocks noChangeShapeType="1"/>
            </p:cNvSpPr>
            <p:nvPr/>
          </p:nvSpPr>
          <p:spPr bwMode="auto">
            <a:xfrm rot="1010829">
              <a:off x="1049601" y="2655856"/>
              <a:ext cx="1992457" cy="3619"/>
            </a:xfrm>
            <a:prstGeom prst="line">
              <a:avLst/>
            </a:prstGeom>
            <a:noFill/>
            <a:ln w="19050">
              <a:solidFill>
                <a:schemeClr val="tx1"/>
              </a:solidFill>
              <a:round/>
              <a:headEnd type="none" w="sm" len="sm"/>
              <a:tailEnd type="stealth" w="med" len="me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93" name="Line 12">
              <a:extLst>
                <a:ext uri="{FF2B5EF4-FFF2-40B4-BE49-F238E27FC236}">
                  <a16:creationId xmlns:a16="http://schemas.microsoft.com/office/drawing/2014/main" id="{D2548829-CE1B-4744-AF2C-D0BE03801016}"/>
                </a:ext>
              </a:extLst>
            </p:cNvPr>
            <p:cNvSpPr>
              <a:spLocks noChangeShapeType="1"/>
            </p:cNvSpPr>
            <p:nvPr/>
          </p:nvSpPr>
          <p:spPr bwMode="auto">
            <a:xfrm>
              <a:off x="7086600" y="3867649"/>
              <a:ext cx="901707" cy="170951"/>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grpSp>
      <p:pic>
        <p:nvPicPr>
          <p:cNvPr id="96" name="Picture 95">
            <a:extLst>
              <a:ext uri="{FF2B5EF4-FFF2-40B4-BE49-F238E27FC236}">
                <a16:creationId xmlns:a16="http://schemas.microsoft.com/office/drawing/2014/main" id="{B469DC6D-A8A0-1D4F-843A-2BBCF92C260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7764" y="5064897"/>
            <a:ext cx="2754918" cy="1426468"/>
          </a:xfrm>
          <a:prstGeom prst="rect">
            <a:avLst/>
          </a:prstGeom>
          <a:noFill/>
        </p:spPr>
      </p:pic>
    </p:spTree>
    <p:extLst>
      <p:ext uri="{BB962C8B-B14F-4D97-AF65-F5344CB8AC3E}">
        <p14:creationId xmlns:p14="http://schemas.microsoft.com/office/powerpoint/2010/main" val="3616604788"/>
      </p:ext>
    </p:extLst>
  </p:cSld>
  <p:clrMapOvr>
    <a:masterClrMapping/>
  </p:clrMapOvr>
</p:sld>
</file>

<file path=ppt/theme/theme1.xml><?xml version="1.0" encoding="utf-8"?>
<a:theme xmlns:a="http://schemas.openxmlformats.org/drawingml/2006/main" name="Textur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TotalTime>
  <Words>2645</Words>
  <Application>Microsoft Macintosh PowerPoint</Application>
  <PresentationFormat>Widescreen</PresentationFormat>
  <Paragraphs>350</Paragraphs>
  <Slides>50</Slides>
  <Notes>17</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50</vt:i4>
      </vt:variant>
    </vt:vector>
  </HeadingPairs>
  <TitlesOfParts>
    <vt:vector size="66" baseType="lpstr">
      <vt:lpstr>Arial</vt:lpstr>
      <vt:lpstr>Calibri</vt:lpstr>
      <vt:lpstr>Calibri Light</vt:lpstr>
      <vt:lpstr>Cambria Math</vt:lpstr>
      <vt:lpstr>Courier New</vt:lpstr>
      <vt:lpstr>Georgia</vt:lpstr>
      <vt:lpstr>Open Sans</vt:lpstr>
      <vt:lpstr>Symbol</vt:lpstr>
      <vt:lpstr>Tahoma</vt:lpstr>
      <vt:lpstr>Times New Roman</vt:lpstr>
      <vt:lpstr>Trebuchet MS</vt:lpstr>
      <vt:lpstr>Wingdings</vt:lpstr>
      <vt:lpstr>Textured</vt:lpstr>
      <vt:lpstr>1_Office Theme</vt:lpstr>
      <vt:lpstr>Visio</vt:lpstr>
      <vt:lpstr>Equation</vt:lpstr>
      <vt:lpstr>PowerPoint Presentation</vt:lpstr>
      <vt:lpstr>Integrated Watershed Water Quality Modeling</vt:lpstr>
      <vt:lpstr>Environmental Modeling Capabilities</vt:lpstr>
      <vt:lpstr>HEC-ResSim Water Quality:  Purpose </vt:lpstr>
      <vt:lpstr>HEC-ResSim Water Quality:  Approach </vt:lpstr>
      <vt:lpstr>Benefits</vt:lpstr>
      <vt:lpstr>Integrating Water Quality in Reservoir Release Decision-Making</vt:lpstr>
      <vt:lpstr>Water Quality Transport Engine</vt:lpstr>
      <vt:lpstr>Density-Stratified Reservoir Simulations</vt:lpstr>
      <vt:lpstr>Water Quality Modeling User Interface</vt:lpstr>
      <vt:lpstr>Temperature and Dissolved Oxygen Simulation with HEC-ResSim Russian River, California Performed by RMA for the Sonoma County Water Agency</vt:lpstr>
      <vt:lpstr>Temperature and Dissolved Oxygen Simulation with HEC-ResSim Russian River, California Performed by RMA for the Sonoma County Water Agency</vt:lpstr>
      <vt:lpstr>River Temperature &amp; Cold-Water Pool Management Upper Sacramento River Performed by RMA for the U.S. Bureau of Reclamation</vt:lpstr>
      <vt:lpstr>River Temperature &amp; Cold-Water Pool Management Upper Sacramento River Performed by RMA for the U.S. Bureau of Reclamation</vt:lpstr>
      <vt:lpstr>PowerPoint Presentation</vt:lpstr>
      <vt:lpstr>PowerPoint Presentation</vt:lpstr>
      <vt:lpstr>Water Temperature Simulation</vt:lpstr>
      <vt:lpstr>Water Quality Data &amp; Schematic</vt:lpstr>
      <vt:lpstr>HEC-RAS Water Quality Model Segment Discretization</vt:lpstr>
      <vt:lpstr>Boundary Conditions</vt:lpstr>
      <vt:lpstr>Profile Plots</vt:lpstr>
      <vt:lpstr>Schematic Temperature Plot</vt:lpstr>
      <vt:lpstr>HEC-RAS V 6.3 User Interface</vt:lpstr>
      <vt:lpstr>Water Column Heat Budget</vt:lpstr>
      <vt:lpstr>Bed Sediment Heat Budget</vt:lpstr>
      <vt:lpstr>Meteorological Station Data</vt:lpstr>
      <vt:lpstr>Application of HEC-RAS Water Quality Model to Missouri River</vt:lpstr>
      <vt:lpstr>Application of HEC-RAS Water Quality Model to the Minnesota River</vt:lpstr>
      <vt:lpstr>ClearWater-Riverine</vt:lpstr>
      <vt:lpstr>ClearWater-Riverine 2D Water Quality Modeling with HEC-RAS</vt:lpstr>
      <vt:lpstr>HEC-RAS WQ Benefits</vt:lpstr>
      <vt:lpstr>Team Members and Contributors (Alphabetical)</vt:lpstr>
      <vt:lpstr>Questions?</vt:lpstr>
      <vt:lpstr>HEC-ResSim Water Quality User Interface</vt:lpstr>
      <vt:lpstr>WQ Watershed Setup</vt:lpstr>
      <vt:lpstr>HEC-ResSim: WQ Module and Mapping Tools</vt:lpstr>
      <vt:lpstr>HEC-ResSim: Geometry Editor</vt:lpstr>
      <vt:lpstr>HEC-ResSim: WQ Constituent Set Editor</vt:lpstr>
      <vt:lpstr>HEC-ResSim: WQ Parameter Set Editor</vt:lpstr>
      <vt:lpstr>HEC-ResSim: Meteorological Dataset Editor</vt:lpstr>
      <vt:lpstr>HEC-ResSim: Observed Dataset Editors</vt:lpstr>
      <vt:lpstr>HEC-ResSim: Boundary Condition Set Editor</vt:lpstr>
      <vt:lpstr>HEC-ResSim: Initial Condition Set Editor</vt:lpstr>
      <vt:lpstr>HEC-ResSim: Mass Injection Set Editor</vt:lpstr>
      <vt:lpstr>HEC-ResSim: Dispersion Coefficient Set Editor</vt:lpstr>
      <vt:lpstr>HEC-ResSim: Alternative Editor</vt:lpstr>
      <vt:lpstr>HEC-ResSim: Time Series and Output Variables</vt:lpstr>
      <vt:lpstr>HEC-ResSim: WQ Rule Operation</vt:lpstr>
      <vt:lpstr>HEC-ResSim: Results and Time Series Plots</vt:lpstr>
      <vt:lpstr>HEC-ResSim: Contour Plots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Steissberg</dc:creator>
  <cp:lastModifiedBy>Todd Steissberg</cp:lastModifiedBy>
  <cp:revision>157</cp:revision>
  <dcterms:created xsi:type="dcterms:W3CDTF">2021-12-08T05:01:06Z</dcterms:created>
  <dcterms:modified xsi:type="dcterms:W3CDTF">2022-09-26T19:05:04Z</dcterms:modified>
</cp:coreProperties>
</file>